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8" r:id="rId4"/>
    <p:sldId id="266" r:id="rId5"/>
    <p:sldId id="260" r:id="rId6"/>
    <p:sldId id="261" r:id="rId7"/>
    <p:sldId id="267" r:id="rId8"/>
    <p:sldId id="262" r:id="rId9"/>
    <p:sldId id="263" r:id="rId10"/>
    <p:sldId id="265" r:id="rId11"/>
    <p:sldId id="259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1A07-80DA-4AEA-A225-78B1672C68C1}" type="datetimeFigureOut">
              <a:rPr lang="en-CA" smtClean="0"/>
              <a:t>2017-10-16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F760-0178-435A-B29E-F6AA148F4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480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1A07-80DA-4AEA-A225-78B1672C68C1}" type="datetimeFigureOut">
              <a:rPr lang="en-CA" smtClean="0"/>
              <a:t>2017-10-16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F760-0178-435A-B29E-F6AA148F4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368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1A07-80DA-4AEA-A225-78B1672C68C1}" type="datetimeFigureOut">
              <a:rPr lang="en-CA" smtClean="0"/>
              <a:t>2017-10-16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F760-0178-435A-B29E-F6AA148F4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687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1A07-80DA-4AEA-A225-78B1672C68C1}" type="datetimeFigureOut">
              <a:rPr lang="en-CA" smtClean="0"/>
              <a:t>2017-10-16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F760-0178-435A-B29E-F6AA148F4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189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1A07-80DA-4AEA-A225-78B1672C68C1}" type="datetimeFigureOut">
              <a:rPr lang="en-CA" smtClean="0"/>
              <a:t>2017-10-16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F760-0178-435A-B29E-F6AA148F4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378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1A07-80DA-4AEA-A225-78B1672C68C1}" type="datetimeFigureOut">
              <a:rPr lang="en-CA" smtClean="0"/>
              <a:t>2017-10-16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F760-0178-435A-B29E-F6AA148F4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362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1A07-80DA-4AEA-A225-78B1672C68C1}" type="datetimeFigureOut">
              <a:rPr lang="en-CA" smtClean="0"/>
              <a:t>2017-10-16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F760-0178-435A-B29E-F6AA148F4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04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1A07-80DA-4AEA-A225-78B1672C68C1}" type="datetimeFigureOut">
              <a:rPr lang="en-CA" smtClean="0"/>
              <a:t>2017-10-16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F760-0178-435A-B29E-F6AA148F4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159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1A07-80DA-4AEA-A225-78B1672C68C1}" type="datetimeFigureOut">
              <a:rPr lang="en-CA" smtClean="0"/>
              <a:t>2017-10-16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F760-0178-435A-B29E-F6AA148F4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43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1A07-80DA-4AEA-A225-78B1672C68C1}" type="datetimeFigureOut">
              <a:rPr lang="en-CA" smtClean="0"/>
              <a:t>2017-10-16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F760-0178-435A-B29E-F6AA148F4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139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1A07-80DA-4AEA-A225-78B1672C68C1}" type="datetimeFigureOut">
              <a:rPr lang="en-CA" smtClean="0"/>
              <a:t>2017-10-16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F760-0178-435A-B29E-F6AA148F4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270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11A07-80DA-4AEA-A225-78B1672C68C1}" type="datetimeFigureOut">
              <a:rPr lang="en-CA" smtClean="0"/>
              <a:t>2017-10-16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3F760-0178-435A-B29E-F6AA148F4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268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Gary%20Lineker%20-%20Mexico%201986%20-%206%20goals.mp4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2uuKm7LgzZQ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hyperlink" Target="ICELAND%20CELEBRATES%20FIRST%20WORLD%20CUP%20WITH%20EPIC%20VIKING%20THUNDER%20CLAP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25%20FamousUnforgettable%20Goals%20in%20Football%20History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Best%20Acrobatic%20Goals%20Ever.mp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TOP%2013%20GOALKEEPER%20CRAZY%20GOALS%20IN%20FOOTBALL%20HISTORY.mp4" TargetMode="External"/><Relationship Id="rId5" Type="http://schemas.openxmlformats.org/officeDocument/2006/relationships/hyperlink" Target="Top%2030%20Epic%20Header%20Goals%20In%20Football.mp4" TargetMode="External"/><Relationship Id="rId4" Type="http://schemas.openxmlformats.org/officeDocument/2006/relationships/hyperlink" Target="Funniest%20Own%20Goals%20Top%2010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201617%20Best%20Goalkeeper%20Saves%20&#9679;%20HD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defense.mp4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Best%20Soccer%20Fails%20%20HD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20" y="0"/>
            <a:ext cx="9218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9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E4C0-540D-4B2A-B240-43D81DDFC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Gary Lineker – A Spurs &amp; England Legend – Now BBC Commentator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9F8C2-7F05-4079-A637-BEC95CD37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52" y="4589585"/>
            <a:ext cx="2228850" cy="2047875"/>
          </a:xfrm>
          <a:prstGeom prst="rect">
            <a:avLst/>
          </a:prstGeom>
        </p:spPr>
      </p:pic>
      <p:pic>
        <p:nvPicPr>
          <p:cNvPr id="7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18156137-A5F8-4A22-A350-50351689A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353" y="1704181"/>
            <a:ext cx="1771650" cy="2581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802D00-DE5E-4059-AFE2-F96792625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41585"/>
            <a:ext cx="2290233" cy="304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8A583C-0A77-422A-877E-446F8ABD6C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12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tx2">
                    <a:lumMod val="50000"/>
                  </a:schemeClr>
                </a:solidFill>
              </a:rPr>
              <a:t>The Beautiful 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38201" y="1219200"/>
            <a:ext cx="7696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Gary </a:t>
            </a:r>
            <a:r>
              <a:rPr lang="en-CA" b="1" dirty="0" err="1"/>
              <a:t>Linekar</a:t>
            </a:r>
            <a:r>
              <a:rPr lang="en-CA" b="1" dirty="0"/>
              <a:t> Biography</a:t>
            </a:r>
          </a:p>
          <a:p>
            <a:r>
              <a:rPr lang="en-CA" dirty="0">
                <a:effectLst/>
              </a:rPr>
              <a:t>Gary </a:t>
            </a:r>
            <a:r>
              <a:rPr lang="en-CA" dirty="0" err="1">
                <a:effectLst/>
              </a:rPr>
              <a:t>Linekar</a:t>
            </a:r>
            <a:r>
              <a:rPr lang="en-CA" dirty="0">
                <a:effectLst/>
              </a:rPr>
              <a:t> is one England’s top scorers in international football, winning the golden boot at the 1986 World Cup final. Since retiring from the game, </a:t>
            </a:r>
            <a:r>
              <a:rPr lang="en-CA" dirty="0" err="1">
                <a:effectLst/>
              </a:rPr>
              <a:t>Linekar</a:t>
            </a:r>
            <a:r>
              <a:rPr lang="en-CA" dirty="0">
                <a:effectLst/>
              </a:rPr>
              <a:t> has become a celebrated media pundit, acting as anchorman for BBC’s match of the day. </a:t>
            </a:r>
            <a:endParaRPr lang="en-CA" dirty="0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48000"/>
            <a:ext cx="6005945" cy="34196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0A172C-9AEB-4D5E-8BF6-8706B938FDD6}"/>
              </a:ext>
            </a:extLst>
          </p:cNvPr>
          <p:cNvSpPr txBox="1"/>
          <p:nvPr/>
        </p:nvSpPr>
        <p:spPr>
          <a:xfrm>
            <a:off x="1752600" y="6477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https://www.youtube.com/watch?v=2uuKm7LgzZQ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tx2">
                    <a:lumMod val="50000"/>
                  </a:schemeClr>
                </a:solidFill>
              </a:rPr>
              <a:t>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Soccer and Politics in Dictatorships and Democracies.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Major Historical &amp; Political, Events ( Wars, Disasters, Dramas, Patriotism)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873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19400"/>
          </a:xfrm>
        </p:spPr>
        <p:txBody>
          <a:bodyPr>
            <a:normAutofit/>
          </a:bodyPr>
          <a:lstStyle/>
          <a:p>
            <a:r>
              <a:rPr lang="en-CA" sz="2000" b="1" dirty="0">
                <a:solidFill>
                  <a:schemeClr val="accent1">
                    <a:lumMod val="50000"/>
                  </a:schemeClr>
                </a:solidFill>
              </a:rPr>
              <a:t>Lecture #2 – Aesthetics of Soccer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sz="2000" b="1" dirty="0"/>
              <a:t>Goals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sz="2000" b="1" dirty="0"/>
              <a:t>Saves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sz="2000" b="1" dirty="0"/>
              <a:t>Plays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sz="2000" b="1" dirty="0"/>
              <a:t>The Beautiful Game - Documentary</a:t>
            </a:r>
          </a:p>
          <a:p>
            <a:pPr marL="457200" indent="-457200" algn="l">
              <a:buFont typeface="+mj-lt"/>
              <a:buAutoNum type="arabicPeriod"/>
            </a:pPr>
            <a:endParaRPr lang="en-CA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1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5B069-B359-4248-BAF5-2ED0B374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WEEK TODAY…</a:t>
            </a:r>
          </a:p>
        </p:txBody>
      </p:sp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D7EAB433-BB34-4246-A6A1-663EC5443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4" y="1417638"/>
            <a:ext cx="1905000" cy="1075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DAA950-2BBB-489A-8165-4AA38A4E27DC}"/>
              </a:ext>
            </a:extLst>
          </p:cNvPr>
          <p:cNvSpPr txBox="1"/>
          <p:nvPr/>
        </p:nvSpPr>
        <p:spPr>
          <a:xfrm>
            <a:off x="2438400" y="1524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With a population of just 335,000, Iceland became the smallest country ever to qualify for the World Cup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E1FF3-FE0C-4F8C-BF73-11DBE63E99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0" y="2640957"/>
            <a:ext cx="1948284" cy="13573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A774B7-F48C-46E5-B6E5-FF482BACC85F}"/>
              </a:ext>
            </a:extLst>
          </p:cNvPr>
          <p:cNvSpPr txBox="1"/>
          <p:nvPr/>
        </p:nvSpPr>
        <p:spPr>
          <a:xfrm>
            <a:off x="2590800" y="2971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Tears in Damascus as Syria misses shot at World Cup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B5C95F-2F7B-473E-8310-AB76EFF4E9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0" y="4183642"/>
            <a:ext cx="2069729" cy="12774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42BED4-36D9-42C2-8DDD-D6418C34D841}"/>
              </a:ext>
            </a:extLst>
          </p:cNvPr>
          <p:cNvSpPr txBox="1"/>
          <p:nvPr/>
        </p:nvSpPr>
        <p:spPr>
          <a:xfrm>
            <a:off x="2590800" y="4343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50 goals in 90 games . top European scorer with 16 goals. 33 goals in his last 31 appearances for Poland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2FC787-5484-4037-8A5E-C807F0C08D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1" y="5611461"/>
            <a:ext cx="894351" cy="10463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623402-B2E0-4886-89E5-529BF79745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34" y="5521595"/>
            <a:ext cx="1270183" cy="12701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CC09CB1-31AF-4E38-8C9C-632A3068AE21}"/>
              </a:ext>
            </a:extLst>
          </p:cNvPr>
          <p:cNvSpPr txBox="1"/>
          <p:nvPr/>
        </p:nvSpPr>
        <p:spPr>
          <a:xfrm>
            <a:off x="2703617" y="5943600"/>
            <a:ext cx="506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Germany  - Perfect 10 for 10 5:1 over Azerbaijan </a:t>
            </a:r>
          </a:p>
          <a:p>
            <a:r>
              <a:rPr lang="en-US" b="1" dirty="0"/>
              <a:t>Argentina – Likely miss!!! 0:0 with Peru</a:t>
            </a:r>
          </a:p>
        </p:txBody>
      </p:sp>
    </p:spTree>
    <p:extLst>
      <p:ext uri="{BB962C8B-B14F-4D97-AF65-F5344CB8AC3E}">
        <p14:creationId xmlns:p14="http://schemas.microsoft.com/office/powerpoint/2010/main" val="387845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DD3F2B-6F41-4361-AF81-097D3C762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6" y="2135981"/>
            <a:ext cx="1350498" cy="898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85923F-51D8-47B3-ABC5-93B4DEFA7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66" y="2178259"/>
            <a:ext cx="1616852" cy="8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EF03BE-50A2-48EA-8D3D-6A85A455B6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31" y="2164618"/>
            <a:ext cx="1332031" cy="8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CAC2A0-E34D-47BF-A0EC-7102F5D1A5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98" y="2171052"/>
            <a:ext cx="1120915" cy="9002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01FF99-DD16-4D8E-8341-5A90E94FF1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49" y="2135982"/>
            <a:ext cx="1477158" cy="9847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A483A6-7B43-4E0C-884F-EF5819E482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43" y="2109060"/>
            <a:ext cx="1448973" cy="9622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9A4EFC-456A-41BA-B428-73FA73BBD534}"/>
              </a:ext>
            </a:extLst>
          </p:cNvPr>
          <p:cNvSpPr txBox="1"/>
          <p:nvPr/>
        </p:nvSpPr>
        <p:spPr>
          <a:xfrm flipH="1">
            <a:off x="228600" y="685800"/>
            <a:ext cx="8495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 and Aesthetics 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D8736BE-F6DE-43DE-8E3E-911FC21009AE}"/>
              </a:ext>
            </a:extLst>
          </p:cNvPr>
          <p:cNvGraphicFramePr>
            <a:graphicFrameLocks noGrp="1"/>
          </p:cNvGraphicFramePr>
          <p:nvPr/>
        </p:nvGraphicFramePr>
        <p:xfrm>
          <a:off x="72886" y="3106533"/>
          <a:ext cx="8880130" cy="4043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314">
                  <a:extLst>
                    <a:ext uri="{9D8B030D-6E8A-4147-A177-3AD203B41FA5}">
                      <a16:colId xmlns:a16="http://schemas.microsoft.com/office/drawing/2014/main" val="3813317850"/>
                    </a:ext>
                  </a:extLst>
                </a:gridCol>
                <a:gridCol w="1639957">
                  <a:extLst>
                    <a:ext uri="{9D8B030D-6E8A-4147-A177-3AD203B41FA5}">
                      <a16:colId xmlns:a16="http://schemas.microsoft.com/office/drawing/2014/main" val="2955799263"/>
                    </a:ext>
                  </a:extLst>
                </a:gridCol>
                <a:gridCol w="1530626">
                  <a:extLst>
                    <a:ext uri="{9D8B030D-6E8A-4147-A177-3AD203B41FA5}">
                      <a16:colId xmlns:a16="http://schemas.microsoft.com/office/drawing/2014/main" val="2187779214"/>
                    </a:ext>
                  </a:extLst>
                </a:gridCol>
                <a:gridCol w="1133061">
                  <a:extLst>
                    <a:ext uri="{9D8B030D-6E8A-4147-A177-3AD203B41FA5}">
                      <a16:colId xmlns:a16="http://schemas.microsoft.com/office/drawing/2014/main" val="1266461687"/>
                    </a:ext>
                  </a:extLst>
                </a:gridCol>
                <a:gridCol w="1639957">
                  <a:extLst>
                    <a:ext uri="{9D8B030D-6E8A-4147-A177-3AD203B41FA5}">
                      <a16:colId xmlns:a16="http://schemas.microsoft.com/office/drawing/2014/main" val="1236190178"/>
                    </a:ext>
                  </a:extLst>
                </a:gridCol>
                <a:gridCol w="1409215">
                  <a:extLst>
                    <a:ext uri="{9D8B030D-6E8A-4147-A177-3AD203B41FA5}">
                      <a16:colId xmlns:a16="http://schemas.microsoft.com/office/drawing/2014/main" val="141531941"/>
                    </a:ext>
                  </a:extLst>
                </a:gridCol>
              </a:tblGrid>
              <a:tr h="3089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Attributes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Soccer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Baseball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Basketball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Hockey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Football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011201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FITNESS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Non-Stop, 7-9.5 M, Stop-Start, F/B/S RUN, JUMP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Specialized Skill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Breaks, Time-Outs, Substitutes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Short Spurts. High intensity</a:t>
                      </a:r>
                    </a:p>
                    <a:p>
                      <a:pPr algn="ctr"/>
                      <a:r>
                        <a:rPr lang="en-US" sz="1400" dirty="0"/>
                        <a:t>Shift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Offense/Defense Rest, Breaks, Time-Outs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7324617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CREATIVITY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Randomicity , Strategy, Individual decision making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Programmed with limited  improv.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Strategy, with improvisation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Randomicity, Similar to Soccer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Diagrammed w/ Audibles,  Agility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6432491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SKILL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Generalist, Full Body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Specialist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Generalist/ Specialist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Generalist, Arms, Legs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Specialist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40974284"/>
                  </a:ext>
                </a:extLst>
              </a:tr>
              <a:tr h="308975">
                <a:tc>
                  <a:txBody>
                    <a:bodyPr/>
                    <a:lstStyle/>
                    <a:p>
                      <a:r>
                        <a:rPr lang="en-US" sz="1400" dirty="0"/>
                        <a:t>VERSATILITY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Very High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Very Low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Medium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2205763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PHYSICALITY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Not a key factor, Endurance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Varies by position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Height and Lift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Body Strength, Speed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Strength, Power, Endurance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7346333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INTUITION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Anticipation, Play w/o the ball, Spatial 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Hitter, Runner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Rebounding, Passing, Magic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Similar to Soccer on smaller real-estate, much faster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Quarterback, Receiver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89576624"/>
                  </a:ext>
                </a:extLst>
              </a:tr>
              <a:tr h="30897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1497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054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He shoots…He scores!!!</a:t>
            </a:r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1544780"/>
            <a:ext cx="8534400" cy="483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8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Who &amp; How to Score?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849575" cy="5038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19050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dirty="0">
                <a:solidFill>
                  <a:schemeClr val="bg1"/>
                </a:solidFill>
                <a:hlinkClick r:id="rId3" action="ppaction://hlinkfile"/>
              </a:rPr>
              <a:t>1</a:t>
            </a:r>
            <a:endParaRPr lang="en-CA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87053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dirty="0">
                <a:solidFill>
                  <a:schemeClr val="bg1"/>
                </a:solidFill>
                <a:hlinkClick r:id="rId4" action="ppaction://hlinkfile"/>
              </a:rPr>
              <a:t>2</a:t>
            </a:r>
            <a:endParaRPr lang="en-CA" sz="6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70873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dirty="0">
                <a:solidFill>
                  <a:schemeClr val="bg1"/>
                </a:solidFill>
                <a:hlinkClick r:id="rId5" action="ppaction://hlinkfile"/>
              </a:rPr>
              <a:t>3</a:t>
            </a:r>
            <a:endParaRPr lang="en-CA" sz="6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9804" y="44958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dirty="0">
                <a:solidFill>
                  <a:schemeClr val="bg1"/>
                </a:solidFill>
                <a:hlinkClick r:id="rId6" action="ppaction://hlinkfile"/>
              </a:rPr>
              <a:t>4</a:t>
            </a:r>
            <a:endParaRPr lang="en-C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9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1494B289-9CBF-48B4-8533-06E0073D9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0872"/>
            <a:ext cx="9144000" cy="60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4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tx2">
                    <a:lumMod val="50000"/>
                  </a:schemeClr>
                </a:solidFill>
              </a:rPr>
              <a:t>Defense is just as important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4565" y="5364540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600" dirty="0">
                <a:hlinkClick r:id="rId3" action="ppaction://hlinkfile"/>
              </a:rPr>
              <a:t>2</a:t>
            </a:r>
            <a:endParaRPr lang="en-CA" sz="9600" dirty="0"/>
          </a:p>
        </p:txBody>
      </p:sp>
    </p:spTree>
    <p:extLst>
      <p:ext uri="{BB962C8B-B14F-4D97-AF65-F5344CB8AC3E}">
        <p14:creationId xmlns:p14="http://schemas.microsoft.com/office/powerpoint/2010/main" val="1522118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tx2">
                    <a:lumMod val="50000"/>
                  </a:schemeClr>
                </a:solidFill>
              </a:rPr>
              <a:t>It’s not always that Beautiful!</a:t>
            </a:r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522968"/>
            <a:ext cx="8969829" cy="453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77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350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LAST WEEK TODAY…</vt:lpstr>
      <vt:lpstr>PowerPoint Presentation</vt:lpstr>
      <vt:lpstr>He shoots…He scores!!!</vt:lpstr>
      <vt:lpstr>Who &amp; How to Score?</vt:lpstr>
      <vt:lpstr>PowerPoint Presentation</vt:lpstr>
      <vt:lpstr>Defense is just as important</vt:lpstr>
      <vt:lpstr>It’s not always that Beautiful!</vt:lpstr>
      <vt:lpstr>Gary Lineker – A Spurs &amp; England Legend – Now BBC Commentator </vt:lpstr>
      <vt:lpstr>The Beautiful Game</vt:lpstr>
      <vt:lpstr>Next Week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Ammon</dc:creator>
  <cp:lastModifiedBy>Amnon Zohar</cp:lastModifiedBy>
  <cp:revision>27</cp:revision>
  <dcterms:created xsi:type="dcterms:W3CDTF">2017-06-22T20:13:50Z</dcterms:created>
  <dcterms:modified xsi:type="dcterms:W3CDTF">2017-10-17T00:52:48Z</dcterms:modified>
</cp:coreProperties>
</file>