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76" r:id="rId5"/>
    <p:sldId id="258" r:id="rId6"/>
    <p:sldId id="259" r:id="rId7"/>
    <p:sldId id="271" r:id="rId8"/>
    <p:sldId id="273" r:id="rId9"/>
    <p:sldId id="274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2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746D-3F72-47EB-9DDC-CBE13BF0D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3F599-084C-4291-9547-0B67AB9A1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AD424-EFDF-4212-91C2-FDCF7B63A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488CC-78E6-4AF2-9D5F-61BCADC4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28E52-0155-48D1-AB0F-C2E9EFC2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5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9BC8-945E-4F87-B4E7-A895BDDB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86296-11ED-493B-BF3C-56E46AC39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EF203-91C0-447D-9ACA-1C5250E7F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1F7CB-71E2-4E98-A21F-869EFF95C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AC432-3BFD-4B28-A99F-4A73E26C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5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EB077C-DCD4-444E-BF82-B9E6D1764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6C0CAD-6995-4451-8B0A-56C617290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57EE4-8F30-4AA8-ADDF-06DECC9F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667D2-679F-4454-B204-288327921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DC0BD-1248-46AD-A87D-F8E409BF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5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8ED64-A63D-4EBE-BE14-28A9C5B0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717A8-41A1-41D6-996A-2D6E191EE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D801F-9B4A-41E4-B54E-BC045FCB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35AA3-8534-4AC5-B198-ABEB6718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D0790-7565-440A-AE11-2E60570C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7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94B8A-A51A-40F0-8B59-3F8FCCE4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B368C-D347-44F9-8ED2-FC0B49680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5021E-934E-4AA0-8F04-A8322E40B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9173E-2782-4231-934D-50A2C55BD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996E8-43B0-480C-9216-BE954B8D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8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E506D-9A4E-4FB5-A467-B000CFB9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F89B5-88C6-4CB5-85F0-38D8604E2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45900-1589-489D-BF1E-023F680D9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8CF8F-64C2-4336-9338-E40CFE5EB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C5DE5-1E02-44E0-9010-D2E0C152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39DD8-5E49-481C-9CF6-437A305B6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C1A3-5C66-4BC8-9269-25E98A5CE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0CB4F-3E12-435F-B5CE-A792273EB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027E2-BBC6-4A01-B72E-95395D667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D3135-FC50-4DDB-A58E-F75F86B0E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0208E-7D1E-4508-8E35-11DACF4DF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218C43-38A8-445D-9655-DA5975249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9D4309-3980-4AFB-B838-6991B9B5F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00E8DC-C3B4-43F6-8EE2-61471EF8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2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E7456-38F7-4E16-8EB8-91A6835B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3C589-226C-4DA4-B87F-D2FD3DD7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8BF20-83AD-4DFC-8503-D5FB45EB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FD87E-C8FF-4650-A1EE-83F7E820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1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67BE3-2C03-4CAE-9F64-465EEB7C1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24F2FD-B326-4F52-B01A-0B3B225FD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6C9CD-A849-4EFB-BDA1-CBA12411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6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E5395-FEA9-4401-B972-3E825F94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D2BE0-E52E-4CD6-BCD0-7DB619952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2C26C-2D23-4FBB-BBBB-9852FB955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9EF19-F97C-4701-956D-238176C2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FF72-A5F5-4789-85AA-796C51DC4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BE5D-D0F3-4C80-AEA3-D8BEE3B01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2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3C8C6-90FB-432D-9FA3-FC0C497B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F504CC-BE3A-4ECB-9778-2D989C53E8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64A19-5D87-4D7A-A8A9-821B8E175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C5C0F-B28B-4A9C-AB85-5B04B03C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5A478-A76D-4C12-8A39-58187F5F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1A3FD-BB0C-4BE5-8D3F-372E51507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3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C85ADC-4C2A-47A5-8B49-25BA2FDDC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29CC9-3461-4E6B-AF2B-89027116D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B7D40-32FA-414C-919C-CD506AA48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8F66F-5D4D-4BDE-9A65-2818B117FD2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29094-14A8-436E-B834-E92EC4D0A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19838-A721-4650-8A32-66B891C80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2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th5A6ZQ28pE&amp;t=69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gDZK09AUXT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hyperlink" Target="https://www.youtube.com/watch?v=b3-LJMV1b6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DOi70sJ5cg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lh7yZZN2oz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Q5Djl9_Xc3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bigthink.com/videos/nancy-koehn-focus-simplicity-integrity-how-historys-greatest-leaders-achieved-succes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-zPceXpqTR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youtube.com/watch?v=paaghuk3rp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youtube.com/watch?v=_4oZoUXiE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Tj1JMylBS8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BA41ulxeI4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xTP1AfRJL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grMHzqtRm_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AAA592-4DCD-479C-8791-AED62DCB5F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" b="208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39B9CE-BB41-4B64-AC11-524BD4044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" y="900112"/>
            <a:ext cx="10312400" cy="3572806"/>
          </a:xfrm>
        </p:spPr>
        <p:txBody>
          <a:bodyPr>
            <a:normAutofit/>
          </a:bodyPr>
          <a:lstStyle/>
          <a:p>
            <a:pPr algn="l"/>
            <a:r>
              <a:rPr lang="en-US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Leaders &amp; Heroes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E5936-54D5-4E36-BB5C-FADEFE028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People who made a difference</a:t>
            </a:r>
          </a:p>
        </p:txBody>
      </p:sp>
    </p:spTree>
    <p:extLst>
      <p:ext uri="{BB962C8B-B14F-4D97-AF65-F5344CB8AC3E}">
        <p14:creationId xmlns:p14="http://schemas.microsoft.com/office/powerpoint/2010/main" val="3635173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hlinkClick r:id="rId2"/>
            <a:extLst>
              <a:ext uri="{FF2B5EF4-FFF2-40B4-BE49-F238E27FC236}">
                <a16:creationId xmlns:a16="http://schemas.microsoft.com/office/drawing/2014/main" id="{726BDE64-6F47-4BEC-8C73-6D1CD73867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"/>
          <a:stretch/>
        </p:blipFill>
        <p:spPr>
          <a:xfrm>
            <a:off x="320040" y="719100"/>
            <a:ext cx="5455917" cy="3174899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384FFCA-42A9-4107-BF94-5EBD1142D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772073"/>
            <a:ext cx="5455917" cy="3068953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7721569-2BB8-43D1-9353-0F0CBC2CE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7 Essential Qualities of Leadership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86AA95-0B78-4ADA-823A-BEE55FF071DF}"/>
              </a:ext>
            </a:extLst>
          </p:cNvPr>
          <p:cNvSpPr txBox="1"/>
          <p:nvPr/>
        </p:nvSpPr>
        <p:spPr>
          <a:xfrm>
            <a:off x="1987826" y="6043011"/>
            <a:ext cx="601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https://www.youtube.com/watch?v=th5A6ZQ28pE&amp;t=69s</a:t>
            </a:r>
          </a:p>
        </p:txBody>
      </p:sp>
    </p:spTree>
    <p:extLst>
      <p:ext uri="{BB962C8B-B14F-4D97-AF65-F5344CB8AC3E}">
        <p14:creationId xmlns:p14="http://schemas.microsoft.com/office/powerpoint/2010/main" val="959587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8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hlinkClick r:id="rId2"/>
            <a:extLst>
              <a:ext uri="{FF2B5EF4-FFF2-40B4-BE49-F238E27FC236}">
                <a16:creationId xmlns:a16="http://schemas.microsoft.com/office/drawing/2014/main" id="{8672169C-B826-4265-A325-00897B642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69" y="564445"/>
            <a:ext cx="10561261" cy="5571066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68F7597C-1A23-4729-8970-7AD65E580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69" y="3628073"/>
            <a:ext cx="1735567" cy="1301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2D099C-55EA-4CD1-B467-F74AF2E66845}"/>
              </a:ext>
            </a:extLst>
          </p:cNvPr>
          <p:cNvSpPr txBox="1"/>
          <p:nvPr/>
        </p:nvSpPr>
        <p:spPr>
          <a:xfrm>
            <a:off x="2796209" y="5724942"/>
            <a:ext cx="654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https://www.youtube.com/watch?v=gDZK09AUXT8</a:t>
            </a:r>
          </a:p>
        </p:txBody>
      </p:sp>
    </p:spTree>
    <p:extLst>
      <p:ext uri="{BB962C8B-B14F-4D97-AF65-F5344CB8AC3E}">
        <p14:creationId xmlns:p14="http://schemas.microsoft.com/office/powerpoint/2010/main" val="164818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57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4">
            <a:hlinkClick r:id="rId2"/>
            <a:extLst>
              <a:ext uri="{FF2B5EF4-FFF2-40B4-BE49-F238E27FC236}">
                <a16:creationId xmlns:a16="http://schemas.microsoft.com/office/drawing/2014/main" id="{F8835645-F953-4D07-97E7-776FA86218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0" b="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E38223-2980-4D56-B4A3-2AF944597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13" y="2128838"/>
            <a:ext cx="4220640" cy="244316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D4FF33-97C3-4FD0-9219-1E3120252570}"/>
              </a:ext>
            </a:extLst>
          </p:cNvPr>
          <p:cNvSpPr txBox="1"/>
          <p:nvPr/>
        </p:nvSpPr>
        <p:spPr>
          <a:xfrm>
            <a:off x="649357" y="5499652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https://www.youtube.com/watch?v=DOi70sJ5cgo</a:t>
            </a:r>
          </a:p>
        </p:txBody>
      </p:sp>
    </p:spTree>
    <p:extLst>
      <p:ext uri="{BB962C8B-B14F-4D97-AF65-F5344CB8AC3E}">
        <p14:creationId xmlns:p14="http://schemas.microsoft.com/office/powerpoint/2010/main" val="682333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E6C15AB5-0F0E-4D4C-ACFF-1A13C3817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91FC47-CF98-443F-8BA0-83B76BB2B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225778"/>
            <a:ext cx="7315200" cy="4381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96342C-3CF9-4FA4-9102-BC73924C2BE8}"/>
              </a:ext>
            </a:extLst>
          </p:cNvPr>
          <p:cNvSpPr txBox="1"/>
          <p:nvPr/>
        </p:nvSpPr>
        <p:spPr>
          <a:xfrm>
            <a:off x="159026" y="20546"/>
            <a:ext cx="5194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https://www.youtube.com/watch?v=lh7yZZN2oz0</a:t>
            </a:r>
          </a:p>
        </p:txBody>
      </p:sp>
    </p:spTree>
    <p:extLst>
      <p:ext uri="{BB962C8B-B14F-4D97-AF65-F5344CB8AC3E}">
        <p14:creationId xmlns:p14="http://schemas.microsoft.com/office/powerpoint/2010/main" val="1386523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5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65181A21-AA84-406B-8947-AB8C4F8EF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95" y="643467"/>
            <a:ext cx="10413209" cy="5571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7280FE-F916-4D01-A3F1-1F4174D67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3429000"/>
            <a:ext cx="2500312" cy="13090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712A95-F3C3-4099-9D98-614DF1992F75}"/>
              </a:ext>
            </a:extLst>
          </p:cNvPr>
          <p:cNvSpPr txBox="1"/>
          <p:nvPr/>
        </p:nvSpPr>
        <p:spPr>
          <a:xfrm>
            <a:off x="954157" y="5751443"/>
            <a:ext cx="552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https://www.youtube.com/watch?v=Q5Djl9_Xc3w</a:t>
            </a:r>
          </a:p>
        </p:txBody>
      </p:sp>
    </p:spTree>
    <p:extLst>
      <p:ext uri="{BB962C8B-B14F-4D97-AF65-F5344CB8AC3E}">
        <p14:creationId xmlns:p14="http://schemas.microsoft.com/office/powerpoint/2010/main" val="4094638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hlinkClick r:id="rId2"/>
            <a:extLst>
              <a:ext uri="{FF2B5EF4-FFF2-40B4-BE49-F238E27FC236}">
                <a16:creationId xmlns:a16="http://schemas.microsoft.com/office/drawing/2014/main" id="{63DD2D2C-7097-476D-8FBA-540C43EB58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r="2" b="2"/>
          <a:stretch/>
        </p:blipFill>
        <p:spPr>
          <a:xfrm>
            <a:off x="445106" y="307731"/>
            <a:ext cx="5205785" cy="39976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0E876A-9C68-4600-9D98-BC54450E9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043" y="785713"/>
            <a:ext cx="5455917" cy="3041673"/>
          </a:xfrm>
          <a:prstGeom prst="rect">
            <a:avLst/>
          </a:prstGeom>
        </p:spPr>
      </p:pic>
      <p:cxnSp>
        <p:nvCxnSpPr>
          <p:cNvPr id="38" name="Straight Connector 3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21118B6-6737-4903-8A90-3D8D7039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how to say “No”</a:t>
            </a:r>
          </a:p>
        </p:txBody>
      </p:sp>
    </p:spTree>
    <p:extLst>
      <p:ext uri="{BB962C8B-B14F-4D97-AF65-F5344CB8AC3E}">
        <p14:creationId xmlns:p14="http://schemas.microsoft.com/office/powerpoint/2010/main" val="3027231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4CE4FDA2-A425-409A-B630-44844D5A3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3E016E-6F78-430F-895F-6CB3AACCD3F5}"/>
              </a:ext>
            </a:extLst>
          </p:cNvPr>
          <p:cNvSpPr txBox="1"/>
          <p:nvPr/>
        </p:nvSpPr>
        <p:spPr>
          <a:xfrm>
            <a:off x="6096000" y="6400800"/>
            <a:ext cx="5830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https://www.youtube.com/watch?v=-zPceXpqTRE</a:t>
            </a:r>
          </a:p>
        </p:txBody>
      </p:sp>
    </p:spTree>
    <p:extLst>
      <p:ext uri="{BB962C8B-B14F-4D97-AF65-F5344CB8AC3E}">
        <p14:creationId xmlns:p14="http://schemas.microsoft.com/office/powerpoint/2010/main" val="2573356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hlinkClick r:id="rId2"/>
            <a:extLst>
              <a:ext uri="{FF2B5EF4-FFF2-40B4-BE49-F238E27FC236}">
                <a16:creationId xmlns:a16="http://schemas.microsoft.com/office/drawing/2014/main" id="{522D6F57-7B62-40D0-BF46-32C232402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978989-F2C9-480C-8C0E-068C7764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875"/>
            <a:ext cx="10515600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don’t need to be a Hero to be a Leader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80916D-8F00-4A21-B2CB-3B2B2FEF2D8E}"/>
              </a:ext>
            </a:extLst>
          </p:cNvPr>
          <p:cNvSpPr txBox="1"/>
          <p:nvPr/>
        </p:nvSpPr>
        <p:spPr>
          <a:xfrm>
            <a:off x="1219200" y="6227125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https://www.youtube.com/watch?v=paaghuk3rp8</a:t>
            </a:r>
          </a:p>
        </p:txBody>
      </p:sp>
    </p:spTree>
    <p:extLst>
      <p:ext uri="{BB962C8B-B14F-4D97-AF65-F5344CB8AC3E}">
        <p14:creationId xmlns:p14="http://schemas.microsoft.com/office/powerpoint/2010/main" val="1657225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8">
            <a:hlinkClick r:id="rId2"/>
            <a:extLst>
              <a:ext uri="{FF2B5EF4-FFF2-40B4-BE49-F238E27FC236}">
                <a16:creationId xmlns:a16="http://schemas.microsoft.com/office/drawing/2014/main" id="{DE969A64-53F8-433E-85C6-25405EE54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083"/>
          <a:stretch/>
        </p:blipFill>
        <p:spPr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A2CC50-82F9-4A20-817B-78762C80172E}"/>
              </a:ext>
            </a:extLst>
          </p:cNvPr>
          <p:cNvSpPr txBox="1"/>
          <p:nvPr/>
        </p:nvSpPr>
        <p:spPr>
          <a:xfrm>
            <a:off x="5590572" y="868101"/>
            <a:ext cx="59262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It </a:t>
            </a:r>
            <a:r>
              <a:rPr lang="en-US" sz="2000" b="1" dirty="0" err="1"/>
              <a:t>Ain’t</a:t>
            </a:r>
            <a:r>
              <a:rPr lang="en-US" sz="2000" b="1" dirty="0"/>
              <a:t> as Bad as You Think!  It Will Look Better in the Morning!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Get Mad Then Get Over It!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Avoid Having Your Ego so Close to your Position that When Your Position Falls, Your Ego Goes With It!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It Can be Done!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Be Careful Whom You Choose!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Don’t Let Adverse Facts Stand in the Way of a Good Decision.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You Can’t Make Someone Else’s Decisions!  You Shouldn’t Let Someone Else Make Yours!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Inspect Small Things!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Share Credit!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Remain calm!  Be kind</a:t>
            </a:r>
            <a:r>
              <a:rPr lang="en-US" sz="2000" dirty="0"/>
              <a:t>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Have a Vision! Be Demanding!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Don’t take counsel of your fears or naysayers!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Perpetual optimism is a force multiplier!</a:t>
            </a:r>
            <a:endParaRPr lang="en-US" sz="2000" dirty="0"/>
          </a:p>
        </p:txBody>
      </p:sp>
      <p:pic>
        <p:nvPicPr>
          <p:cNvPr id="1025" name="Picture 1" descr="INLYalmostcover150">
            <a:extLst>
              <a:ext uri="{FF2B5EF4-FFF2-40B4-BE49-F238E27FC236}">
                <a16:creationId xmlns:a16="http://schemas.microsoft.com/office/drawing/2014/main" id="{027A82B8-0E2D-49CE-B8D5-E09D244C3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cket%20black%20soldier%20front%20125pix">
            <a:extLst>
              <a:ext uri="{FF2B5EF4-FFF2-40B4-BE49-F238E27FC236}">
                <a16:creationId xmlns:a16="http://schemas.microsoft.com/office/drawing/2014/main" id="{D2F3433E-8009-4570-BB71-37841C6D9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RosettaStone-FenwickLOC%20027-200pix">
            <a:extLst>
              <a:ext uri="{FF2B5EF4-FFF2-40B4-BE49-F238E27FC236}">
                <a16:creationId xmlns:a16="http://schemas.microsoft.com/office/drawing/2014/main" id="{AAD740E4-A62D-4DD3-A694-EA0464773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DA3207-9723-4623-9F7C-BE045F44E2C5}"/>
              </a:ext>
            </a:extLst>
          </p:cNvPr>
          <p:cNvSpPr txBox="1"/>
          <p:nvPr/>
        </p:nvSpPr>
        <p:spPr>
          <a:xfrm>
            <a:off x="530087" y="6453811"/>
            <a:ext cx="605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https://www.youtube.com/watch?v=_4oZoUXiETs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39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F54636-C0DD-4093-B667-9EFC31452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r="2" b="2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D8756C-BCD4-4B1C-B5AE-054E521F9A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r="1713" b="2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0228BA-898E-4E9E-A105-27FB20071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51" y="643467"/>
            <a:ext cx="1743067" cy="193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50988" y="1152940"/>
            <a:ext cx="6629400" cy="57554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indent="-457200"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Born &amp; Educated in Israel</a:t>
            </a:r>
            <a:b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lvl="1" indent="-457200"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Corporate Executive</a:t>
            </a:r>
            <a:b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lvl="1" indent="-457200"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Serial Entrepreneur</a:t>
            </a:r>
            <a:b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lvl="1" indent="-457200"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Business Advisor</a:t>
            </a:r>
          </a:p>
          <a:p>
            <a:pPr marL="0" lvl="1">
              <a:defRPr/>
            </a:pP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lvl="1" indent="-457200"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Student  York University</a:t>
            </a:r>
            <a:b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lvl="1" indent="-457200"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Student Tel-Aviv university</a:t>
            </a:r>
            <a:b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lvl="1" indent="-457200"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Student Harvard University</a:t>
            </a:r>
          </a:p>
          <a:p>
            <a:pPr lvl="1" indent="-457200">
              <a:buFont typeface="Wingdings" pitchFamily="2" charset="2"/>
              <a:buChar char="v"/>
              <a:defRPr/>
            </a:pP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lvl="1" indent="-457200"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Football Fanatic</a:t>
            </a:r>
          </a:p>
          <a:p>
            <a:pPr lvl="1" indent="-457200">
              <a:buFont typeface="Wingdings" pitchFamily="2" charset="2"/>
              <a:buChar char="v"/>
              <a:defRPr/>
            </a:pP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lvl="1" indent="-457200"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Best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Sabba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in The World 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361127"/>
            <a:ext cx="319563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Amnon Zohar</a:t>
            </a: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97C484-FA72-4884-8DBB-AD5B54688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364" y="838201"/>
            <a:ext cx="3352800" cy="575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8049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44FE5CC6-A963-4E65-922A-835E3BFF0E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"/>
          <a:stretch/>
        </p:blipFill>
        <p:spPr>
          <a:xfrm>
            <a:off x="112909" y="135467"/>
            <a:ext cx="12191980" cy="685799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BC2EB76-C05E-40BA-96C2-ECD61432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1" y="1117600"/>
            <a:ext cx="5949244" cy="4674538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Leader?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D59E67-6A66-49D6-A4F1-9C202F32E8E4}"/>
              </a:ext>
            </a:extLst>
          </p:cNvPr>
          <p:cNvSpPr txBox="1"/>
          <p:nvPr/>
        </p:nvSpPr>
        <p:spPr>
          <a:xfrm>
            <a:off x="993913" y="6202017"/>
            <a:ext cx="538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https://www.youtube.com/watch?v=Tj1JMylBS8w</a:t>
            </a:r>
          </a:p>
        </p:txBody>
      </p:sp>
    </p:spTree>
    <p:extLst>
      <p:ext uri="{BB962C8B-B14F-4D97-AF65-F5344CB8AC3E}">
        <p14:creationId xmlns:p14="http://schemas.microsoft.com/office/powerpoint/2010/main" val="2576676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8B40CA-D74F-4B19-81AA-A0F506F6E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" b="51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89C30A-ECD0-450D-93D6-4B736BFE12ED}"/>
              </a:ext>
            </a:extLst>
          </p:cNvPr>
          <p:cNvSpPr txBox="1"/>
          <p:nvPr/>
        </p:nvSpPr>
        <p:spPr>
          <a:xfrm>
            <a:off x="347663" y="139698"/>
            <a:ext cx="1149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Defining Leadership – Is There an Ideal Leadership Profile?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75FD5A-3572-4606-B828-0DC4454F6F21}"/>
              </a:ext>
            </a:extLst>
          </p:cNvPr>
          <p:cNvSpPr txBox="1"/>
          <p:nvPr/>
        </p:nvSpPr>
        <p:spPr>
          <a:xfrm>
            <a:off x="347662" y="598305"/>
            <a:ext cx="100494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leadership is a unique idea because it encompasses so many elements of personality, skills, experience, drive, motivation and overall outlook.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Well, in our research and work, it isn’t about a profile, preference or personality, but has to do more with inherent qualities that are uniquely bolstered by each individual’s approach.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899CE7-2136-4DD0-9B3F-BE9DB4425B5D}"/>
              </a:ext>
            </a:extLst>
          </p:cNvPr>
          <p:cNvSpPr txBox="1"/>
          <p:nvPr/>
        </p:nvSpPr>
        <p:spPr>
          <a:xfrm>
            <a:off x="304800" y="4492975"/>
            <a:ext cx="109615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</a:rPr>
              <a:t>Successful leaders have an energy for learning.</a:t>
            </a:r>
            <a:r>
              <a:rPr lang="en-US" dirty="0">
                <a:solidFill>
                  <a:schemeClr val="bg1"/>
                </a:solidFill>
              </a:rPr>
              <a:t> This energy extends beyond an understanding about their business and in to other areas of their life.  In short, they are intellectually curious.</a:t>
            </a:r>
          </a:p>
          <a:p>
            <a:pPr lvl="0"/>
            <a:r>
              <a:rPr lang="en-US" sz="2400" b="1" dirty="0">
                <a:solidFill>
                  <a:schemeClr val="bg1"/>
                </a:solidFill>
              </a:rPr>
              <a:t>Successful leaders have generally faced adversity</a:t>
            </a:r>
            <a:r>
              <a:rPr lang="en-US" dirty="0">
                <a:solidFill>
                  <a:schemeClr val="bg1"/>
                </a:solidFill>
              </a:rPr>
              <a:t> and often failed at some point in their careers.  They persevered through this difficult experience, and learned important lessons that ultimately made them successful.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Successful leaders all employ a diverse repertoire of behaviors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</a:p>
          <a:p>
            <a:r>
              <a:rPr lang="en-US" dirty="0">
                <a:solidFill>
                  <a:schemeClr val="bg1"/>
                </a:solidFill>
              </a:rPr>
              <a:t>Mark Miller | VP of Marketing, </a:t>
            </a:r>
            <a:r>
              <a:rPr lang="en-US" dirty="0" err="1">
                <a:solidFill>
                  <a:schemeClr val="bg1"/>
                </a:solidFill>
              </a:rPr>
              <a:t>Emergenetics</a:t>
            </a:r>
            <a:r>
              <a:rPr lang="en-US" dirty="0">
                <a:solidFill>
                  <a:schemeClr val="bg1"/>
                </a:solidFill>
              </a:rPr>
              <a:t> International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08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EB181E26-89C4-4A14-92DE-0F4C4B0E9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105854CD-3B21-4580-8FDC-7B7DD3035E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8" r="2" b="28950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0F07EA-56CD-428D-AA3E-866EAB5172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2" r="-2" b="33576"/>
          <a:stretch/>
        </p:blipFill>
        <p:spPr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14" name="Freeform 37">
            <a:extLst>
              <a:ext uri="{FF2B5EF4-FFF2-40B4-BE49-F238E27FC236}">
                <a16:creationId xmlns:a16="http://schemas.microsoft.com/office/drawing/2014/main" id="{13958066-7CBD-4B89-8F46-614C4F28B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10288-8B49-49A5-B71A-087326EC6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5097779" cy="40659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a Hero?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882773-0B8B-426A-8CFB-CA83BB440167}"/>
              </a:ext>
            </a:extLst>
          </p:cNvPr>
          <p:cNvSpPr txBox="1"/>
          <p:nvPr/>
        </p:nvSpPr>
        <p:spPr>
          <a:xfrm>
            <a:off x="428977" y="327242"/>
            <a:ext cx="11266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Hero can be a Leader and a Leader can be a Hero… Or Not!!!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204092-B012-44C0-816A-B91FFB032AE0}"/>
              </a:ext>
            </a:extLst>
          </p:cNvPr>
          <p:cNvSpPr txBox="1"/>
          <p:nvPr/>
        </p:nvSpPr>
        <p:spPr>
          <a:xfrm>
            <a:off x="428978" y="5791200"/>
            <a:ext cx="481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https://www.youtube.com/watch?v=BA41ulxeI40</a:t>
            </a:r>
          </a:p>
        </p:txBody>
      </p:sp>
    </p:spTree>
    <p:extLst>
      <p:ext uri="{BB962C8B-B14F-4D97-AF65-F5344CB8AC3E}">
        <p14:creationId xmlns:p14="http://schemas.microsoft.com/office/powerpoint/2010/main" val="3250372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BEBB7C5A-D76F-4FB1-A6E3-B9BC4188A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8CD2-3396-4F27-B70F-67AFC2538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284238"/>
            <a:ext cx="4062642" cy="2754086"/>
          </a:xfrm>
        </p:spPr>
        <p:txBody>
          <a:bodyPr anchor="t">
            <a:normAutofit fontScale="47500" lnSpcReduction="20000"/>
          </a:bodyPr>
          <a:lstStyle/>
          <a:p>
            <a:pPr marL="0" indent="0">
              <a:buNone/>
            </a:pPr>
            <a:r>
              <a:rPr lang="en-US" sz="11500" dirty="0"/>
              <a:t> </a:t>
            </a:r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Heroes born Heroes or become?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2A6D6E-D88B-4173-AA1A-5D8D6325A6DB}"/>
              </a:ext>
            </a:extLst>
          </p:cNvPr>
          <p:cNvSpPr txBox="1"/>
          <p:nvPr/>
        </p:nvSpPr>
        <p:spPr>
          <a:xfrm>
            <a:off x="338667" y="2686756"/>
            <a:ext cx="43010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hlinkClick r:id="rId4"/>
              </a:rPr>
              <a:t>Warren Bennis once said, “The most dangerous leadership myth is that leaders are born-that there is a genetic factor to leadership. That’s nonsense; in fact, the opposite is true. Leaders are made rather than born.”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8A9117-D894-4734-8F82-D37FCC1BA9E9}"/>
              </a:ext>
            </a:extLst>
          </p:cNvPr>
          <p:cNvSpPr txBox="1"/>
          <p:nvPr/>
        </p:nvSpPr>
        <p:spPr>
          <a:xfrm>
            <a:off x="6546574" y="6255026"/>
            <a:ext cx="453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https://youtu.be/grMHzqtRm_8</a:t>
            </a:r>
          </a:p>
        </p:txBody>
      </p:sp>
    </p:spTree>
    <p:extLst>
      <p:ext uri="{BB962C8B-B14F-4D97-AF65-F5344CB8AC3E}">
        <p14:creationId xmlns:p14="http://schemas.microsoft.com/office/powerpoint/2010/main" val="2088214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17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E0E714C-B5E6-4122-BE29-2CC651CBA5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10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36E0FB0-A0FA-4B7D-A11C-8A6C3F3AE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2" r="2" b="9133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404544-9633-42D7-8570-1AE991B77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287" y="3825866"/>
            <a:ext cx="6465287" cy="151601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Are Heroes and Leaders a force for Good or a force for Evil? </a:t>
            </a:r>
            <a:endParaRPr lang="en-US" b="1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9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376D987-AEF9-43BC-9D3F-39980C5CD8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8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870BA3-EBE3-44CB-9A25-8022B0286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748" y="4704515"/>
            <a:ext cx="3793007" cy="1325563"/>
          </a:xfrm>
          <a:solidFill>
            <a:srgbClr val="262626"/>
          </a:solidFill>
          <a:ln w="257175" cap="sq" cmpd="sng" algn="ctr">
            <a:solidFill>
              <a:srgbClr val="262626">
                <a:alpha val="60000"/>
              </a:srgbClr>
            </a:solidFill>
            <a:prstDash val="solid"/>
            <a:miter lim="800000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MEN – MISSION – ME  THEORY</a:t>
            </a:r>
          </a:p>
        </p:txBody>
      </p:sp>
    </p:spTree>
    <p:extLst>
      <p:ext uri="{BB962C8B-B14F-4D97-AF65-F5344CB8AC3E}">
        <p14:creationId xmlns:p14="http://schemas.microsoft.com/office/powerpoint/2010/main" val="3735958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3DE9A0-F6F1-45C8-9A3B-8E72D5CC34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" r="1218"/>
          <a:stretch/>
        </p:blipFill>
        <p:spPr>
          <a:xfrm>
            <a:off x="128587" y="-111416"/>
            <a:ext cx="12192000" cy="6132262"/>
          </a:xfrm>
          <a:prstGeom prst="rect">
            <a:avLst/>
          </a:prstGeom>
        </p:spPr>
      </p:pic>
      <p:pic>
        <p:nvPicPr>
          <p:cNvPr id="21" name="Picture 16">
            <a:extLst>
              <a:ext uri="{FF2B5EF4-FFF2-40B4-BE49-F238E27FC236}">
                <a16:creationId xmlns:a16="http://schemas.microsoft.com/office/drawing/2014/main" id="{C378A39E-7C31-46DC-BF58-1048E7CF3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1" b="26582"/>
          <a:stretch>
            <a:fillRect/>
          </a:stretch>
        </p:blipFill>
        <p:spPr>
          <a:xfrm>
            <a:off x="0" y="5029200"/>
            <a:ext cx="12192000" cy="1828800"/>
          </a:xfrm>
          <a:custGeom>
            <a:avLst/>
            <a:gdLst>
              <a:gd name="connsiteX0" fmla="*/ 0 w 12192000"/>
              <a:gd name="connsiteY0" fmla="*/ 0 h 1828800"/>
              <a:gd name="connsiteX1" fmla="*/ 12192000 w 12192000"/>
              <a:gd name="connsiteY1" fmla="*/ 0 h 1828800"/>
              <a:gd name="connsiteX2" fmla="*/ 12192000 w 12192000"/>
              <a:gd name="connsiteY2" fmla="*/ 1828800 h 1828800"/>
              <a:gd name="connsiteX3" fmla="*/ 0 w 12192000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828800">
                <a:moveTo>
                  <a:pt x="0" y="0"/>
                </a:moveTo>
                <a:lnTo>
                  <a:pt x="12192000" y="0"/>
                </a:lnTo>
                <a:lnTo>
                  <a:pt x="12192000" y="1828800"/>
                </a:lnTo>
                <a:lnTo>
                  <a:pt x="0" y="1828800"/>
                </a:ln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842E56-8375-4576-A5E9-E461AA2E50EF}"/>
              </a:ext>
            </a:extLst>
          </p:cNvPr>
          <p:cNvSpPr txBox="1"/>
          <p:nvPr/>
        </p:nvSpPr>
        <p:spPr>
          <a:xfrm>
            <a:off x="128587" y="6310489"/>
            <a:ext cx="1230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PROFITEER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CONSERVATIVE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LEADER                 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FOLLOWER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MAGLOMANIAC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INSECURE/NEEDY</a:t>
            </a:r>
          </a:p>
        </p:txBody>
      </p:sp>
    </p:spTree>
    <p:extLst>
      <p:ext uri="{BB962C8B-B14F-4D97-AF65-F5344CB8AC3E}">
        <p14:creationId xmlns:p14="http://schemas.microsoft.com/office/powerpoint/2010/main" val="132189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</TotalTime>
  <Words>341</Words>
  <Application>Microsoft Office PowerPoint</Application>
  <PresentationFormat>Widescreen</PresentationFormat>
  <Paragraphs>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Wingdings</vt:lpstr>
      <vt:lpstr>Office Theme</vt:lpstr>
      <vt:lpstr>Leaders &amp; Heroes</vt:lpstr>
      <vt:lpstr>PowerPoint Presentation</vt:lpstr>
      <vt:lpstr>What is a Leader?</vt:lpstr>
      <vt:lpstr>PowerPoint Presentation</vt:lpstr>
      <vt:lpstr>PowerPoint Presentation</vt:lpstr>
      <vt:lpstr>PowerPoint Presentation</vt:lpstr>
      <vt:lpstr>Are Heroes and Leaders a force for Good or a force for Evil? </vt:lpstr>
      <vt:lpstr>The MEN – MISSION – ME  THEORY</vt:lpstr>
      <vt:lpstr>PowerPoint Presentation</vt:lpstr>
      <vt:lpstr>The 7 Essential Qualities of Leadership</vt:lpstr>
      <vt:lpstr>PowerPoint Presentation</vt:lpstr>
      <vt:lpstr>PowerPoint Presentation</vt:lpstr>
      <vt:lpstr>PowerPoint Presentation</vt:lpstr>
      <vt:lpstr>PowerPoint Presentation</vt:lpstr>
      <vt:lpstr>Learning how to say “No”</vt:lpstr>
      <vt:lpstr>PowerPoint Presentation</vt:lpstr>
      <vt:lpstr>You don’t need to be a Hero to be a Leader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 &amp; Heroes</dc:title>
  <dc:creator>amnon zohar</dc:creator>
  <cp:lastModifiedBy>Amnon Zohar</cp:lastModifiedBy>
  <cp:revision>57</cp:revision>
  <dcterms:created xsi:type="dcterms:W3CDTF">2018-05-22T16:58:45Z</dcterms:created>
  <dcterms:modified xsi:type="dcterms:W3CDTF">2018-10-04T14:29:18Z</dcterms:modified>
</cp:coreProperties>
</file>