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5" r:id="rId3"/>
    <p:sldId id="336" r:id="rId4"/>
    <p:sldId id="337" r:id="rId5"/>
    <p:sldId id="338" r:id="rId6"/>
    <p:sldId id="25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2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75" d="100"/>
          <a:sy n="75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CB7-887A-4736-9856-0F86BEFA692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../EmbededVideos/Lecture6/China%20Pivots%20to%20Middle%20East%20(youtubemp4.to)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../EmbededVideos/Lecture6/How%20the%20Syrian%20Crisis%20is%20REALLY%20about%20Oil%20and%20Europe%20_%20REAL%20MATTERS%20(youtubemp4.to)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../EmbededVideos/Lecture6/Turkey&#8217;s%20rocket%20attacks%20in%20Syria%20complicate%20relations%20with%20U.S.%20(youtubemp4.to)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../EmbededVideos/Lecture6/John%20Herbst%20on%20the%20Future%20of%20the%20Russia-Iran%20Power%20Tandem%20(youtubemp4.to)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../EmbededVideos/Lecture6/Saudi%20Arabia%20and%20Iran%20Square%20Off%20Over%20the%20Middle%20East%20(youtubemp4.to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s://www.youtube.com/watch?v=E0uLbeQlwjw&amp;t=1s" TargetMode="External"/><Relationship Id="rId7" Type="http://schemas.openxmlformats.org/officeDocument/2006/relationships/hyperlink" Target="https://www.youtube.com/watch?v=yUbA4UNnj7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hyperlink" Target="https://www.youtube.com/watch?v=z2WlJe4mlSY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41mDKk7uac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../EmbededVideos/Lecture6/Steven%20A.%20Cook_%20Rethinking%20America&#8217;s%20Interests%20in%20the%20Middle%20East%20(youtubemp4.to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MQjx77iLyI" TargetMode="Externa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s://www.youtube.com/watch?v=2ocB-AcqGEI" TargetMode="External"/><Relationship Id="rId2" Type="http://schemas.openxmlformats.org/officeDocument/2006/relationships/hyperlink" Target="../EmbededVideos/Lecture6/Analyst_%20US,%20Russia%20policy%20goals%20clash%20in%20Middle%20East%20(youtubemp4.to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q9YQaKeiY0" TargetMode="External"/><Relationship Id="rId5" Type="http://schemas.openxmlformats.org/officeDocument/2006/relationships/image" Target="../media/image22.jpg"/><Relationship Id="rId4" Type="http://schemas.openxmlformats.org/officeDocument/2006/relationships/hyperlink" Target="../EmbededVideos/Lecture6/Why%20Does%20Russia%20Love%20Syria_%20(youtubemp4.to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16ADFAD5-174F-4817-9A23-1943F152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EE65-52EE-41A2-ADDD-63816DB9150B}"/>
              </a:ext>
            </a:extLst>
          </p:cNvPr>
          <p:cNvSpPr txBox="1"/>
          <p:nvPr/>
        </p:nvSpPr>
        <p:spPr>
          <a:xfrm>
            <a:off x="801857" y="651959"/>
            <a:ext cx="1074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E15BA-DB5D-4B6A-80A1-3770746C6F22}"/>
              </a:ext>
            </a:extLst>
          </p:cNvPr>
          <p:cNvSpPr txBox="1"/>
          <p:nvPr/>
        </p:nvSpPr>
        <p:spPr>
          <a:xfrm>
            <a:off x="801857" y="4972050"/>
            <a:ext cx="426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Lecture #6</a:t>
            </a:r>
          </a:p>
        </p:txBody>
      </p:sp>
    </p:spTree>
    <p:extLst>
      <p:ext uri="{BB962C8B-B14F-4D97-AF65-F5344CB8AC3E}">
        <p14:creationId xmlns:p14="http://schemas.microsoft.com/office/powerpoint/2010/main" val="14065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C8F99EA2-76F7-4160-8D23-8F730B292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1B5D1-D886-4CAA-9CA6-7CAD355BE06F}"/>
              </a:ext>
            </a:extLst>
          </p:cNvPr>
          <p:cNvSpPr txBox="1"/>
          <p:nvPr/>
        </p:nvSpPr>
        <p:spPr>
          <a:xfrm>
            <a:off x="5440680" y="4389120"/>
            <a:ext cx="6320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MOVING EAST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DEVELOPMENT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COMMODITIES/EXPORT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ECONOMIC, POLITICAL POWER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04C62-3E0C-44DA-9CA0-79A0FC78EB8A}"/>
              </a:ext>
            </a:extLst>
          </p:cNvPr>
          <p:cNvSpPr txBox="1"/>
          <p:nvPr/>
        </p:nvSpPr>
        <p:spPr>
          <a:xfrm>
            <a:off x="1981200" y="660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https://www.youtube.com/watch?v=icUDZ8eQTNs</a:t>
            </a:r>
          </a:p>
        </p:txBody>
      </p:sp>
    </p:spTree>
    <p:extLst>
      <p:ext uri="{BB962C8B-B14F-4D97-AF65-F5344CB8AC3E}">
        <p14:creationId xmlns:p14="http://schemas.microsoft.com/office/powerpoint/2010/main" val="164151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54C978BA-7B90-41D2-8792-0D3D67126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5" y="643466"/>
            <a:ext cx="10713590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D6DB6-9379-410B-B329-10794117F4CC}"/>
              </a:ext>
            </a:extLst>
          </p:cNvPr>
          <p:cNvSpPr txBox="1"/>
          <p:nvPr/>
        </p:nvSpPr>
        <p:spPr>
          <a:xfrm flipH="1">
            <a:off x="-91442" y="22860"/>
            <a:ext cx="1245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FLOW TO EUROPE – SHIFTING ENERGY SUPPLY FROM RUSSIA – COMPETITION W/EMERGING COUNTRIES TOP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AC202-0509-4195-9D53-736E601E98CC}"/>
              </a:ext>
            </a:extLst>
          </p:cNvPr>
          <p:cNvSpPr txBox="1"/>
          <p:nvPr/>
        </p:nvSpPr>
        <p:spPr>
          <a:xfrm>
            <a:off x="1409700" y="965200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https://www.youtube.com/watch?v=MRjw3PXANLg</a:t>
            </a:r>
          </a:p>
        </p:txBody>
      </p:sp>
    </p:spTree>
    <p:extLst>
      <p:ext uri="{BB962C8B-B14F-4D97-AF65-F5344CB8AC3E}">
        <p14:creationId xmlns:p14="http://schemas.microsoft.com/office/powerpoint/2010/main" val="172941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F0F0B8-5B06-4174-9742-1FD7ABE712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27EA3940-0B40-4DE2-AC0E-DCF3F0538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92F06-88C5-4947-9021-B641C5DDC736}"/>
              </a:ext>
            </a:extLst>
          </p:cNvPr>
          <p:cNvSpPr txBox="1"/>
          <p:nvPr/>
        </p:nvSpPr>
        <p:spPr>
          <a:xfrm flipH="1">
            <a:off x="3657599" y="4446270"/>
            <a:ext cx="70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MIGRATION – REFUGEES - REPUTATION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1019A-7569-4553-A64F-057FBB45BEC6}"/>
              </a:ext>
            </a:extLst>
          </p:cNvPr>
          <p:cNvSpPr txBox="1"/>
          <p:nvPr/>
        </p:nvSpPr>
        <p:spPr>
          <a:xfrm flipH="1">
            <a:off x="3707126" y="4857750"/>
            <a:ext cx="659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KURDS  - IPG – SYRIAN CIVIL WAR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A0EF0-CA3F-47CB-8CD4-0F7D6B92C095}"/>
              </a:ext>
            </a:extLst>
          </p:cNvPr>
          <p:cNvSpPr txBox="1"/>
          <p:nvPr/>
        </p:nvSpPr>
        <p:spPr>
          <a:xfrm flipH="1">
            <a:off x="3710936" y="5284470"/>
            <a:ext cx="606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NATO RUSSIA MINY MINI 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99E78-DF65-4429-ADD2-8C19DEE45FC3}"/>
              </a:ext>
            </a:extLst>
          </p:cNvPr>
          <p:cNvSpPr txBox="1"/>
          <p:nvPr/>
        </p:nvSpPr>
        <p:spPr>
          <a:xfrm flipH="1">
            <a:off x="3714746" y="5654040"/>
            <a:ext cx="464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STRONG MAN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E91CE-A1AF-4A1B-9F41-42C49012B216}"/>
              </a:ext>
            </a:extLst>
          </p:cNvPr>
          <p:cNvSpPr txBox="1"/>
          <p:nvPr/>
        </p:nvSpPr>
        <p:spPr>
          <a:xfrm>
            <a:off x="3479800" y="11176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https://www.youtube.com/watch?v=WlomIAoahbA</a:t>
            </a:r>
          </a:p>
        </p:txBody>
      </p:sp>
    </p:spTree>
    <p:extLst>
      <p:ext uri="{BB962C8B-B14F-4D97-AF65-F5344CB8AC3E}">
        <p14:creationId xmlns:p14="http://schemas.microsoft.com/office/powerpoint/2010/main" val="318022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8F33F09C-7985-4A93-B0FD-E89338BEF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729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2299E-BEA2-4FEF-843E-66BD6552EEDD}"/>
              </a:ext>
            </a:extLst>
          </p:cNvPr>
          <p:cNvSpPr txBox="1"/>
          <p:nvPr/>
        </p:nvSpPr>
        <p:spPr>
          <a:xfrm rot="20152136">
            <a:off x="-121395" y="2046058"/>
            <a:ext cx="5417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 WEST ALLIANCE WITH RUSSIA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81118-F99E-484A-9AFE-8E3FCF8619CC}"/>
              </a:ext>
            </a:extLst>
          </p:cNvPr>
          <p:cNvSpPr txBox="1"/>
          <p:nvPr/>
        </p:nvSpPr>
        <p:spPr>
          <a:xfrm rot="20152136">
            <a:off x="6902576" y="2111275"/>
            <a:ext cx="4763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SHIA LEADERSHIP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SAUDI-ARABIA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BE6A0-78BB-4309-AD4A-8A917181EFD8}"/>
              </a:ext>
            </a:extLst>
          </p:cNvPr>
          <p:cNvSpPr txBox="1"/>
          <p:nvPr/>
        </p:nvSpPr>
        <p:spPr>
          <a:xfrm rot="20152136">
            <a:off x="31005" y="4799151"/>
            <a:ext cx="5417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ENCIRCLE THE MIDDLE EAST (IRAQ)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58E13-1EE0-4DA0-BD8D-0DAA2C37D880}"/>
              </a:ext>
            </a:extLst>
          </p:cNvPr>
          <p:cNvSpPr txBox="1"/>
          <p:nvPr/>
        </p:nvSpPr>
        <p:spPr>
          <a:xfrm rot="20152136">
            <a:off x="7672493" y="4709988"/>
            <a:ext cx="4763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POPULAR UNREST AND WESTERN ASPIRATIONS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3629B-85D7-443A-BCE2-7A8545A00B5A}"/>
              </a:ext>
            </a:extLst>
          </p:cNvPr>
          <p:cNvSpPr txBox="1"/>
          <p:nvPr/>
        </p:nvSpPr>
        <p:spPr>
          <a:xfrm>
            <a:off x="203200" y="342900"/>
            <a:ext cx="517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https://www.youtube.com/watch?v=Huazdsa9KLc</a:t>
            </a:r>
          </a:p>
        </p:txBody>
      </p:sp>
    </p:spTree>
    <p:extLst>
      <p:ext uri="{BB962C8B-B14F-4D97-AF65-F5344CB8AC3E}">
        <p14:creationId xmlns:p14="http://schemas.microsoft.com/office/powerpoint/2010/main" val="18222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03808805-63EC-497B-A557-AA96CD8F2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10280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12192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48D40-5011-4D65-BA3E-17F39B08F109}"/>
              </a:ext>
            </a:extLst>
          </p:cNvPr>
          <p:cNvSpPr txBox="1"/>
          <p:nvPr/>
        </p:nvSpPr>
        <p:spPr>
          <a:xfrm>
            <a:off x="205740" y="6132263"/>
            <a:ext cx="1157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SUNNI MIDDLE EAST – NUCLEAR IRAN THREAT – US ALLIANCE – OIL REVENUE DISPLACEMENT – DIVERSE ECONOMY – MODERNIZATION – STRATEGIC ALLIANCES (ISRAEL)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3DBA8-C58E-41A2-AF2A-3A936ADC6BDD}"/>
              </a:ext>
            </a:extLst>
          </p:cNvPr>
          <p:cNvSpPr txBox="1"/>
          <p:nvPr/>
        </p:nvSpPr>
        <p:spPr>
          <a:xfrm>
            <a:off x="4787900" y="87630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2DCA2-C7A1-434D-8E7B-E6702AC6F8C2}"/>
              </a:ext>
            </a:extLst>
          </p:cNvPr>
          <p:cNvSpPr txBox="1"/>
          <p:nvPr/>
        </p:nvSpPr>
        <p:spPr>
          <a:xfrm>
            <a:off x="2413000" y="427562"/>
            <a:ext cx="626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https://www.youtube.com/watch?v=d-lDKdmN9Qg</a:t>
            </a:r>
          </a:p>
        </p:txBody>
      </p:sp>
    </p:spTree>
    <p:extLst>
      <p:ext uri="{BB962C8B-B14F-4D97-AF65-F5344CB8AC3E}">
        <p14:creationId xmlns:p14="http://schemas.microsoft.com/office/powerpoint/2010/main" val="134979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900A7D7D-6FA8-493F-89E3-BDFFD59C8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62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3EC645-30E1-4BC0-BE97-FEA832FD1A3C}"/>
              </a:ext>
            </a:extLst>
          </p:cNvPr>
          <p:cNvSpPr txBox="1"/>
          <p:nvPr/>
        </p:nvSpPr>
        <p:spPr>
          <a:xfrm>
            <a:off x="1308295" y="3798268"/>
            <a:ext cx="1043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REGIONAL DEVELOPMENT CHALLENGESS &amp; OPPORTUNITIES</a:t>
            </a:r>
          </a:p>
          <a:p>
            <a:r>
              <a:rPr lang="en-US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THE ISRAELI CASE STUDY NATURE FORCES BRING PEACE? </a:t>
            </a:r>
          </a:p>
        </p:txBody>
      </p:sp>
    </p:spTree>
    <p:extLst>
      <p:ext uri="{BB962C8B-B14F-4D97-AF65-F5344CB8AC3E}">
        <p14:creationId xmlns:p14="http://schemas.microsoft.com/office/powerpoint/2010/main" val="280408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9301-1C24-4BA4-803D-E78F3693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ckwell Extra Bold" panose="02060903040505020403" pitchFamily="18" charset="0"/>
              </a:rPr>
              <a:t>The Thorny Issues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72047-E7F1-4CA3-934B-7DDD3EB1D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29" y="1352756"/>
            <a:ext cx="4043560" cy="2034456"/>
          </a:xfr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6E3302A-1A02-4F1D-9B17-769CC119E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2" y="3064194"/>
            <a:ext cx="2776549" cy="1386102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0941CA4A-1B21-4C09-AD8D-F3CC3AFD8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9" y="4832826"/>
            <a:ext cx="2924597" cy="1480750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FE09E7A5-FE92-460D-9249-3608F32D0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4" y="351491"/>
            <a:ext cx="2792507" cy="2382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ADFCB1-8EB9-445C-B9B2-221E270E6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18" y="4011930"/>
            <a:ext cx="2710949" cy="2030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F0D4F1-C29B-4F28-9CE3-A53C526C7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63" y="3832631"/>
            <a:ext cx="3870274" cy="24809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613217-65CA-47C6-9587-DB376DBA2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18" y="1301034"/>
            <a:ext cx="2647504" cy="1847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D0E5D-41A8-4E17-A8C9-7A15FCBC2623}"/>
              </a:ext>
            </a:extLst>
          </p:cNvPr>
          <p:cNvSpPr txBox="1"/>
          <p:nvPr/>
        </p:nvSpPr>
        <p:spPr>
          <a:xfrm>
            <a:off x="207122" y="2720340"/>
            <a:ext cx="268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3D8C7-CE20-4203-8565-B7B006651316}"/>
              </a:ext>
            </a:extLst>
          </p:cNvPr>
          <p:cNvSpPr txBox="1"/>
          <p:nvPr/>
        </p:nvSpPr>
        <p:spPr>
          <a:xfrm>
            <a:off x="191165" y="4503420"/>
            <a:ext cx="279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4A2D1E-CA7E-4AC7-800E-A0344087943B}"/>
              </a:ext>
            </a:extLst>
          </p:cNvPr>
          <p:cNvSpPr txBox="1"/>
          <p:nvPr/>
        </p:nvSpPr>
        <p:spPr>
          <a:xfrm flipH="1">
            <a:off x="262918" y="6458585"/>
            <a:ext cx="292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of Return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224CB-FB18-4E7D-8923-197A55A3BD29}"/>
              </a:ext>
            </a:extLst>
          </p:cNvPr>
          <p:cNvSpPr txBox="1"/>
          <p:nvPr/>
        </p:nvSpPr>
        <p:spPr>
          <a:xfrm>
            <a:off x="4091939" y="3406140"/>
            <a:ext cx="393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DF9BF-80CB-4368-A28D-B97DAC94CC52}"/>
              </a:ext>
            </a:extLst>
          </p:cNvPr>
          <p:cNvSpPr txBox="1"/>
          <p:nvPr/>
        </p:nvSpPr>
        <p:spPr>
          <a:xfrm>
            <a:off x="4251960" y="6355715"/>
            <a:ext cx="38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Statehood/Recognition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C720C0-3BA5-4FA6-AF21-4D47492F70A0}"/>
              </a:ext>
            </a:extLst>
          </p:cNvPr>
          <p:cNvSpPr txBox="1"/>
          <p:nvPr/>
        </p:nvSpPr>
        <p:spPr>
          <a:xfrm>
            <a:off x="9035892" y="3200400"/>
            <a:ext cx="264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B478C0-1051-41F6-9B31-6F74D9ECFB85}"/>
              </a:ext>
            </a:extLst>
          </p:cNvPr>
          <p:cNvSpPr txBox="1"/>
          <p:nvPr/>
        </p:nvSpPr>
        <p:spPr>
          <a:xfrm flipH="1">
            <a:off x="8981624" y="6187846"/>
            <a:ext cx="272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Security/De-militarization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B011A-49B2-475A-B661-EB27327ABF47}"/>
              </a:ext>
            </a:extLst>
          </p:cNvPr>
          <p:cNvSpPr txBox="1"/>
          <p:nvPr/>
        </p:nvSpPr>
        <p:spPr>
          <a:xfrm>
            <a:off x="285779" y="411480"/>
            <a:ext cx="26060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6.3 % Settlement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6.3% Land Swap +Gaza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Divide Jerusalem?               		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7339D-A7E7-487D-B2A9-E377BC2AC262}"/>
              </a:ext>
            </a:extLst>
          </p:cNvPr>
          <p:cNvSpPr txBox="1"/>
          <p:nvPr/>
        </p:nvSpPr>
        <p:spPr>
          <a:xfrm>
            <a:off x="4251960" y="1377538"/>
            <a:ext cx="38232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Free two way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Israel control of Jewish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East Jerusalem Palestinian Capital?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Temple Mount up P down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	          </a:t>
            </a:r>
            <a:r>
              <a:rPr lang="en-US" sz="4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670010-154E-43AB-82A6-C149B3CE3200}"/>
              </a:ext>
            </a:extLst>
          </p:cNvPr>
          <p:cNvSpPr txBox="1"/>
          <p:nvPr/>
        </p:nvSpPr>
        <p:spPr>
          <a:xfrm>
            <a:off x="8918371" y="1137270"/>
            <a:ext cx="27109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Palestinian 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Compensation to UNRAW “Refugees”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		     </a:t>
            </a:r>
            <a:r>
              <a:rPr lang="en-US" sz="4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445A65-954F-4597-9634-8EFA16557DCA}"/>
              </a:ext>
            </a:extLst>
          </p:cNvPr>
          <p:cNvSpPr txBox="1"/>
          <p:nvPr/>
        </p:nvSpPr>
        <p:spPr>
          <a:xfrm>
            <a:off x="153045" y="2776994"/>
            <a:ext cx="3114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Settlement Block 6.3%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Jews Living in Palestine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Jews </a:t>
            </a:r>
            <a:r>
              <a:rPr lang="en-US" b="1" dirty="0" err="1">
                <a:solidFill>
                  <a:schemeClr val="bg1"/>
                </a:solidFill>
              </a:rPr>
              <a:t>E.Jerusalem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Settlement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Freedom of Movement</a:t>
            </a:r>
          </a:p>
          <a:p>
            <a:r>
              <a:rPr lang="en-US" b="1" dirty="0"/>
              <a:t>		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5844C-8343-46C2-A35E-0908C9172950}"/>
              </a:ext>
            </a:extLst>
          </p:cNvPr>
          <p:cNvSpPr txBox="1"/>
          <p:nvPr/>
        </p:nvSpPr>
        <p:spPr>
          <a:xfrm flipH="1">
            <a:off x="3187513" y="3657600"/>
            <a:ext cx="51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A61CB5-CEEA-4B41-AB24-2793C68F7755}"/>
              </a:ext>
            </a:extLst>
          </p:cNvPr>
          <p:cNvSpPr txBox="1"/>
          <p:nvPr/>
        </p:nvSpPr>
        <p:spPr>
          <a:xfrm>
            <a:off x="305445" y="4651314"/>
            <a:ext cx="3114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100-200 Family Unification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Israeli 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Compensation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    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17410-9BD9-406D-8F0A-F76534F62ADC}"/>
              </a:ext>
            </a:extLst>
          </p:cNvPr>
          <p:cNvSpPr txBox="1"/>
          <p:nvPr/>
        </p:nvSpPr>
        <p:spPr>
          <a:xfrm>
            <a:off x="4191990" y="3800104"/>
            <a:ext cx="4029626" cy="2979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Palestinian UN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Formal Recognition of 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Diplomatic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Regional </a:t>
            </a:r>
            <a:r>
              <a:rPr lang="en-US" b="1" dirty="0" err="1">
                <a:solidFill>
                  <a:schemeClr val="bg1"/>
                </a:solidFill>
              </a:rPr>
              <a:t>Developement</a:t>
            </a:r>
            <a:r>
              <a:rPr lang="en-US" b="1" dirty="0">
                <a:solidFill>
                  <a:schemeClr val="bg1"/>
                </a:solidFill>
              </a:rPr>
              <a:t> co-op.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Foreign Investments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         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9D6E51-64D9-45E2-9BDC-26A8D2E1AB60}"/>
              </a:ext>
            </a:extLst>
          </p:cNvPr>
          <p:cNvSpPr txBox="1"/>
          <p:nvPr/>
        </p:nvSpPr>
        <p:spPr>
          <a:xfrm>
            <a:off x="9035736" y="3750625"/>
            <a:ext cx="29491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De-Militarization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Transitional IDF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Presence – Jordan Valley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Border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Counter Terrorism co-op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	          </a:t>
            </a:r>
            <a:r>
              <a:rPr lang="en-US" sz="44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573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4" grpId="0"/>
      <p:bldP spid="26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g0uMzKmHa4rxWDgWYdHzC_kqn848v6ldFnNqHcm6GxmzW9WAJHFm9YvqgJ8pJFhfouwuvCFSWheC-hrEDn79yn31FhEpMwv9q0M2Ey4n_gVjOe2XcNhQQBVT6CDJQ5NpRzdq3OqD0WQ">
            <a:extLst>
              <a:ext uri="{FF2B5EF4-FFF2-40B4-BE49-F238E27FC236}">
                <a16:creationId xmlns:a16="http://schemas.microsoft.com/office/drawing/2014/main" id="{FF2793F5-2A9D-45F2-8870-3341E1809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" b="24237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093F2-F9D2-4B28-A9F4-1A792769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762"/>
            <a:ext cx="12191979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1" dirty="0">
                <a:latin typeface="Wide Latin" panose="020A0A07050505020404" pitchFamily="18" charset="0"/>
              </a:rPr>
              <a:t>What seems to be the problem?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B75CB-FE6C-45DF-B14B-76C479244A5B}"/>
              </a:ext>
            </a:extLst>
          </p:cNvPr>
          <p:cNvSpPr txBox="1"/>
          <p:nvPr/>
        </p:nvSpPr>
        <p:spPr>
          <a:xfrm flipH="1">
            <a:off x="822958" y="1028700"/>
            <a:ext cx="11121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Status Quo Manageable if not Sustainable</a:t>
            </a:r>
          </a:p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Leadership Failure – No Political Courage</a:t>
            </a:r>
          </a:p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Present Regimes (Fatah, PLO, Hamas, Israeli Coalition)</a:t>
            </a:r>
          </a:p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Willingness to burry the Hatchet </a:t>
            </a:r>
          </a:p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Lack of Trust in written , oral, International guarantees</a:t>
            </a:r>
          </a:p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Stop incitement, victimhood, hatred education &amp; attitudes</a:t>
            </a:r>
          </a:p>
          <a:p>
            <a:r>
              <a:rPr lang="en-US" sz="2400" dirty="0">
                <a:solidFill>
                  <a:schemeClr val="bg1"/>
                </a:solidFill>
                <a:latin typeface="Wide Latin" panose="020A0A07050505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1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hlinkClick r:id="rId2"/>
            <a:extLst>
              <a:ext uri="{FF2B5EF4-FFF2-40B4-BE49-F238E27FC236}">
                <a16:creationId xmlns:a16="http://schemas.microsoft.com/office/drawing/2014/main" id="{5973DC64-0EDE-4F38-8702-C18BA9898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1439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57C0-F301-42D2-A17E-B9108B4B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823059" cy="16766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Wide Latin" panose="020A0A07050505020404" pitchFamily="18" charset="0"/>
              </a:rPr>
              <a:t>What needs to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E07C-64C5-4F90-976B-9D3C6626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2438400"/>
            <a:ext cx="4343400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ockwell Extra Bold" panose="02060903040505020403" pitchFamily="18" charset="0"/>
              </a:rPr>
              <a:t>Top Down – Calamity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Bottom Up – Education 30Yr.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Rise of the young – New Leaders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Foreign Investment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Regional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68371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5E19F-E858-44AA-9FCE-309432F7352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A3ECB-66CB-4C09-A273-13434514AB35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0058B-8DC9-43C1-828B-E3E12E49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2" y="111911"/>
            <a:ext cx="11185450" cy="67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og drinking water from a beach&#10;&#10;Description generated with high confidence">
            <a:extLst>
              <a:ext uri="{FF2B5EF4-FFF2-40B4-BE49-F238E27FC236}">
                <a16:creationId xmlns:a16="http://schemas.microsoft.com/office/drawing/2014/main" id="{0F8010AB-3DDA-40D2-974B-26F84020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883F92-9737-43FD-8B48-A3267E8CC977}"/>
              </a:ext>
            </a:extLst>
          </p:cNvPr>
          <p:cNvSpPr/>
          <p:nvPr/>
        </p:nvSpPr>
        <p:spPr>
          <a:xfrm>
            <a:off x="1749287" y="3244334"/>
            <a:ext cx="856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CFFC7-0F15-40AD-AAE9-D42F9539A127}"/>
              </a:ext>
            </a:extLst>
          </p:cNvPr>
          <p:cNvSpPr txBox="1"/>
          <p:nvPr/>
        </p:nvSpPr>
        <p:spPr>
          <a:xfrm>
            <a:off x="2001078" y="149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1CE57-E2BB-49EB-A5ED-EFDA9D0A1CC3}"/>
              </a:ext>
            </a:extLst>
          </p:cNvPr>
          <p:cNvSpPr txBox="1"/>
          <p:nvPr/>
        </p:nvSpPr>
        <p:spPr>
          <a:xfrm>
            <a:off x="914400" y="1404730"/>
            <a:ext cx="10634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Last week today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The World &amp; The Middle East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USA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RUSSIA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CHINA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EU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TURKEY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SAUDI ARABIA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IRAN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Discussion Q&amp;A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4392F-DF22-4B8F-841D-45D87CCC01B2}"/>
              </a:ext>
            </a:extLst>
          </p:cNvPr>
          <p:cNvSpPr/>
          <p:nvPr/>
        </p:nvSpPr>
        <p:spPr>
          <a:xfrm>
            <a:off x="3345984" y="3244334"/>
            <a:ext cx="550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https://www.youtube.com/watch?v=0JjpB6sQoVI&amp;t=23s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9B470-D647-4ADD-90AA-540FDE3FE12F}"/>
              </a:ext>
            </a:extLst>
          </p:cNvPr>
          <p:cNvSpPr/>
          <p:nvPr/>
        </p:nvSpPr>
        <p:spPr>
          <a:xfrm>
            <a:off x="3345984" y="3244334"/>
            <a:ext cx="550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https://www.youtube.com/watch?v=0JjpB6sQoVI&amp;t=23s</a:t>
            </a:r>
          </a:p>
        </p:txBody>
      </p:sp>
    </p:spTree>
    <p:extLst>
      <p:ext uri="{BB962C8B-B14F-4D97-AF65-F5344CB8AC3E}">
        <p14:creationId xmlns:p14="http://schemas.microsoft.com/office/powerpoint/2010/main" val="272216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53A55E-A1FE-4268-AC9E-0695FFD66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0" y="-4763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B6BD49-8435-4BFD-85F5-552A3CEC7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9" y="4178013"/>
            <a:ext cx="1053721" cy="789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6B1051-0CEB-4C2F-962F-DED9FBCF2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62" y="2500549"/>
            <a:ext cx="952501" cy="713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86FFAE-134A-4DC1-A7BA-C7EA710ED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12" y="2122882"/>
            <a:ext cx="790575" cy="592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F18B94-7950-4E8A-A811-D172D1D2B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04" y="3489311"/>
            <a:ext cx="966697" cy="7240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269B3A-D925-4808-A29A-52E92CB77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36" y="2495253"/>
            <a:ext cx="801053" cy="6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690EAC16-59E4-46EC-B95F-3790CFCC6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2"/>
            <a:ext cx="9248674" cy="6839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F0A84-0019-4503-B660-1311FA9F635A}"/>
              </a:ext>
            </a:extLst>
          </p:cNvPr>
          <p:cNvSpPr txBox="1"/>
          <p:nvPr/>
        </p:nvSpPr>
        <p:spPr>
          <a:xfrm>
            <a:off x="10126980" y="3280529"/>
            <a:ext cx="18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STABILITY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963DC-03B9-4AA7-B168-3E5D2A8B2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29" y="18942"/>
            <a:ext cx="1177151" cy="310713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ECD4059-269B-4D51-A146-9300805070D8}"/>
              </a:ext>
            </a:extLst>
          </p:cNvPr>
          <p:cNvSpPr/>
          <p:nvPr/>
        </p:nvSpPr>
        <p:spPr>
          <a:xfrm>
            <a:off x="9285476" y="3224808"/>
            <a:ext cx="674370" cy="59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6ED9A-DE81-478C-9DDB-DE63318C274C}"/>
              </a:ext>
            </a:extLst>
          </p:cNvPr>
          <p:cNvSpPr txBox="1"/>
          <p:nvPr/>
        </p:nvSpPr>
        <p:spPr>
          <a:xfrm>
            <a:off x="10126980" y="3878580"/>
            <a:ext cx="20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DEMOCRATIZATION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E2C4FA1-F681-40FA-A8FB-99702FAFD23F}"/>
              </a:ext>
            </a:extLst>
          </p:cNvPr>
          <p:cNvSpPr/>
          <p:nvPr/>
        </p:nvSpPr>
        <p:spPr>
          <a:xfrm>
            <a:off x="9285476" y="3878580"/>
            <a:ext cx="674370" cy="59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AF29F-5368-430C-BB08-9528C29B6406}"/>
              </a:ext>
            </a:extLst>
          </p:cNvPr>
          <p:cNvSpPr txBox="1"/>
          <p:nvPr/>
        </p:nvSpPr>
        <p:spPr>
          <a:xfrm>
            <a:off x="9959846" y="4670762"/>
            <a:ext cx="242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COUNTERTERRORISM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64DCDC6-E3B9-4D42-88B5-6648B0885349}"/>
              </a:ext>
            </a:extLst>
          </p:cNvPr>
          <p:cNvSpPr/>
          <p:nvPr/>
        </p:nvSpPr>
        <p:spPr>
          <a:xfrm rot="10800000">
            <a:off x="9361856" y="5237355"/>
            <a:ext cx="674370" cy="59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34EA2-EEA5-45A6-87FA-88B52AFBCF05}"/>
              </a:ext>
            </a:extLst>
          </p:cNvPr>
          <p:cNvSpPr txBox="1"/>
          <p:nvPr/>
        </p:nvSpPr>
        <p:spPr>
          <a:xfrm>
            <a:off x="10025012" y="5414703"/>
            <a:ext cx="216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ECONOMIC/TRADE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8EB8FAE-C87A-4340-83FD-B010EC8CE9B0}"/>
              </a:ext>
            </a:extLst>
          </p:cNvPr>
          <p:cNvSpPr/>
          <p:nvPr/>
        </p:nvSpPr>
        <p:spPr>
          <a:xfrm rot="10800000">
            <a:off x="9310256" y="4532352"/>
            <a:ext cx="679131" cy="59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02F71-217E-4711-96AE-5D4C8BC5B0B3}"/>
              </a:ext>
            </a:extLst>
          </p:cNvPr>
          <p:cNvSpPr txBox="1"/>
          <p:nvPr/>
        </p:nvSpPr>
        <p:spPr>
          <a:xfrm>
            <a:off x="10082412" y="6018370"/>
            <a:ext cx="216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 BALANCE IRAN-RUSSIA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A397A3D-82B2-4D82-A4B4-0B8EBC0250ED}"/>
              </a:ext>
            </a:extLst>
          </p:cNvPr>
          <p:cNvSpPr/>
          <p:nvPr/>
        </p:nvSpPr>
        <p:spPr>
          <a:xfrm rot="16200000">
            <a:off x="9345107" y="5973126"/>
            <a:ext cx="70786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82A5-4467-4793-B3C3-A39CAD7C7031}"/>
              </a:ext>
            </a:extLst>
          </p:cNvPr>
          <p:cNvSpPr txBox="1"/>
          <p:nvPr/>
        </p:nvSpPr>
        <p:spPr>
          <a:xfrm>
            <a:off x="1577340" y="502920"/>
            <a:ext cx="65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https://www.youtube.com/watch?v=qMQjx77iLyI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575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955294E5-3BEA-4C61-AEAE-D8C198B3C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1265CFBE-E21E-418E-8A11-DE49AC704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 r="-2" b="-2"/>
          <a:stretch/>
        </p:blipFill>
        <p:spPr>
          <a:xfrm>
            <a:off x="318098" y="451485"/>
            <a:ext cx="4986858" cy="321381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7C36FC-DEAA-4DCA-B0AB-7F9357FA4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C38CD-A630-49FF-8417-6792A2B13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76D6C-FF45-452B-AE79-D0874B8498BB}"/>
              </a:ext>
            </a:extLst>
          </p:cNvPr>
          <p:cNvSpPr txBox="1"/>
          <p:nvPr/>
        </p:nvSpPr>
        <p:spPr>
          <a:xfrm>
            <a:off x="6978485" y="1017270"/>
            <a:ext cx="44515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REMEMBER THE SOVIET UNION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COUNTER BALLACE US ALLIANCES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PHYSICAL BASE OF OPERATION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DEPENDENCY RELATIONS W/SHIA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E9DC0-B826-42B3-B0FC-5605C95921D2}"/>
              </a:ext>
            </a:extLst>
          </p:cNvPr>
          <p:cNvSpPr txBox="1"/>
          <p:nvPr/>
        </p:nvSpPr>
        <p:spPr>
          <a:xfrm>
            <a:off x="742950" y="4267200"/>
            <a:ext cx="44157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SYRIAN CIVIL WAR</a:t>
            </a:r>
          </a:p>
          <a:p>
            <a:r>
              <a:rPr lang="en-US" sz="2400" b="1" dirty="0"/>
              <a:t>IRAN DEAL – UP/DOWN </a:t>
            </a:r>
          </a:p>
          <a:p>
            <a:r>
              <a:rPr lang="en-US" sz="2400" b="1" dirty="0"/>
              <a:t>PALESTINIAN PATRONSHIP</a:t>
            </a:r>
          </a:p>
          <a:p>
            <a:r>
              <a:rPr lang="en-US" sz="2400" b="1" dirty="0"/>
              <a:t>COUNTER BALANCE CHINA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78A90-05BC-420A-9A44-6FDB9639AB41}"/>
              </a:ext>
            </a:extLst>
          </p:cNvPr>
          <p:cNvSpPr txBox="1"/>
          <p:nvPr/>
        </p:nvSpPr>
        <p:spPr>
          <a:xfrm>
            <a:off x="643468" y="355600"/>
            <a:ext cx="582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https://www.youtube.com/watch?v=jq9YQaKeiY0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https://www.youtube.com/watch?v=2ocB-AcqGEI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</TotalTime>
  <Words>512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Footlight MT Light</vt:lpstr>
      <vt:lpstr>Rockwell Extra Bold</vt:lpstr>
      <vt:lpstr>Wide Latin</vt:lpstr>
      <vt:lpstr>Wingdings</vt:lpstr>
      <vt:lpstr>Office Theme</vt:lpstr>
      <vt:lpstr>PowerPoint Presentation</vt:lpstr>
      <vt:lpstr>The Thorny Issues </vt:lpstr>
      <vt:lpstr>What seems to be the problem?</vt:lpstr>
      <vt:lpstr>What needs to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123</cp:revision>
  <dcterms:created xsi:type="dcterms:W3CDTF">2017-12-14T21:00:06Z</dcterms:created>
  <dcterms:modified xsi:type="dcterms:W3CDTF">2018-03-07T02:50:12Z</dcterms:modified>
</cp:coreProperties>
</file>