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7" r:id="rId2"/>
    <p:sldId id="298" r:id="rId3"/>
    <p:sldId id="258" r:id="rId4"/>
    <p:sldId id="304" r:id="rId5"/>
    <p:sldId id="257" r:id="rId6"/>
    <p:sldId id="303" r:id="rId7"/>
    <p:sldId id="284" r:id="rId8"/>
    <p:sldId id="275" r:id="rId9"/>
    <p:sldId id="285" r:id="rId10"/>
    <p:sldId id="286" r:id="rId11"/>
    <p:sldId id="287" r:id="rId12"/>
    <p:sldId id="279" r:id="rId13"/>
    <p:sldId id="296" r:id="rId14"/>
    <p:sldId id="288" r:id="rId15"/>
    <p:sldId id="289" r:id="rId16"/>
    <p:sldId id="261" r:id="rId17"/>
    <p:sldId id="299" r:id="rId18"/>
    <p:sldId id="300" r:id="rId19"/>
    <p:sldId id="301" r:id="rId20"/>
    <p:sldId id="262" r:id="rId21"/>
    <p:sldId id="265" r:id="rId22"/>
    <p:sldId id="293" r:id="rId23"/>
    <p:sldId id="294" r:id="rId24"/>
    <p:sldId id="263" r:id="rId25"/>
    <p:sldId id="283" r:id="rId26"/>
    <p:sldId id="295" r:id="rId27"/>
    <p:sldId id="276" r:id="rId28"/>
    <p:sldId id="291" r:id="rId29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1313" autoAdjust="0"/>
    <p:restoredTop sz="94660"/>
  </p:normalViewPr>
  <p:slideViewPr>
    <p:cSldViewPr>
      <p:cViewPr varScale="1">
        <p:scale>
          <a:sx n="67" d="100"/>
          <a:sy n="67" d="100"/>
        </p:scale>
        <p:origin x="7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58604B6-5E52-4488-8B53-68EC2CD50040}" type="datetimeFigureOut">
              <a:rPr lang="en-CA" smtClean="0"/>
              <a:t>2017-11-14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DF696CD-6E4A-4016-9BD2-0119961370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0106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696CD-6E4A-4016-9BD2-011996137065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284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696CD-6E4A-4016-9BD2-011996137065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97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24710-8750-4C08-A1BA-1E621E02F6AE}" type="datetimeFigureOut">
              <a:rPr lang="en-CA" smtClean="0"/>
              <a:t>2017-11-14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4BCE-FC03-44C6-9CB3-3531B02F10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733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24710-8750-4C08-A1BA-1E621E02F6AE}" type="datetimeFigureOut">
              <a:rPr lang="en-CA" smtClean="0"/>
              <a:t>2017-11-14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4BCE-FC03-44C6-9CB3-3531B02F10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0809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24710-8750-4C08-A1BA-1E621E02F6AE}" type="datetimeFigureOut">
              <a:rPr lang="en-CA" smtClean="0"/>
              <a:t>2017-11-14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4BCE-FC03-44C6-9CB3-3531B02F10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6484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24710-8750-4C08-A1BA-1E621E02F6AE}" type="datetimeFigureOut">
              <a:rPr lang="en-CA" smtClean="0"/>
              <a:t>2017-11-14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4BCE-FC03-44C6-9CB3-3531B02F10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2443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24710-8750-4C08-A1BA-1E621E02F6AE}" type="datetimeFigureOut">
              <a:rPr lang="en-CA" smtClean="0"/>
              <a:t>2017-11-14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4BCE-FC03-44C6-9CB3-3531B02F10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9704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24710-8750-4C08-A1BA-1E621E02F6AE}" type="datetimeFigureOut">
              <a:rPr lang="en-CA" smtClean="0"/>
              <a:t>2017-11-14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4BCE-FC03-44C6-9CB3-3531B02F10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997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24710-8750-4C08-A1BA-1E621E02F6AE}" type="datetimeFigureOut">
              <a:rPr lang="en-CA" smtClean="0"/>
              <a:t>2017-11-14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4BCE-FC03-44C6-9CB3-3531B02F10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819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24710-8750-4C08-A1BA-1E621E02F6AE}" type="datetimeFigureOut">
              <a:rPr lang="en-CA" smtClean="0"/>
              <a:t>2017-11-14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4BCE-FC03-44C6-9CB3-3531B02F10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9648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24710-8750-4C08-A1BA-1E621E02F6AE}" type="datetimeFigureOut">
              <a:rPr lang="en-CA" smtClean="0"/>
              <a:t>2017-11-14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4BCE-FC03-44C6-9CB3-3531B02F10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3229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24710-8750-4C08-A1BA-1E621E02F6AE}" type="datetimeFigureOut">
              <a:rPr lang="en-CA" smtClean="0"/>
              <a:t>2017-11-14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4BCE-FC03-44C6-9CB3-3531B02F10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1752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24710-8750-4C08-A1BA-1E621E02F6AE}" type="datetimeFigureOut">
              <a:rPr lang="en-CA" smtClean="0"/>
              <a:t>2017-11-14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4BCE-FC03-44C6-9CB3-3531B02F10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142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24710-8750-4C08-A1BA-1E621E02F6AE}" type="datetimeFigureOut">
              <a:rPr lang="en-CA" smtClean="0"/>
              <a:t>2017-11-14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C4BCE-FC03-44C6-9CB3-3531B02F10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482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England%20v%20Hungary%203-6%201953.mp4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radona%20hand%20of%20god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Maradona%20Goal%20of%20the%20Century%20-%20V&#237;ctor%20Hugo%20Morales%20commentary%20-%20Argentina-England%202-1%201986.mp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El%20Salvador-Honduras%201969%20Football%20War.mp4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1994%20(June%2022)%20USA%202-Colombia%201%20(World%20Cup).avi.mp4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Liverpool%20vs%20AC%20Milan%20-%20UCL%20Final%20Istanbul%202005%20-%20All%20Goals%20Highlihts%20-%20Penalty%20Shoots%20-%20D.m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Forca%20Barca.mp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kjV_epUeKcQ" TargetMode="External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ow%20different%20countries%20play%20Football%20(Soccer)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hyperlink" Target="Spain%20-%20Ball%20Possession.mp4" TargetMode="External"/><Relationship Id="rId3" Type="http://schemas.openxmlformats.org/officeDocument/2006/relationships/hyperlink" Target="Get%20to%20know%20Germany,%20terrifying%20soccer%20death%20machine%20(Daily%20Win).mp4" TargetMode="External"/><Relationship Id="rId7" Type="http://schemas.openxmlformats.org/officeDocument/2006/relationships/hyperlink" Target="The%20English%20Style%20Of%20Football%202.mp4" TargetMode="Externa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hyperlink" Target="Catenaccio%20System%20Football%20Creativity%20&amp;%20Why%20the%20Style%20Differs%20From%20Italy%20to%20Brazil..mp4" TargetMode="External"/><Relationship Id="rId5" Type="http://schemas.openxmlformats.org/officeDocument/2006/relationships/hyperlink" Target="Total%20Football.mp4" TargetMode="External"/><Relationship Id="rId10" Type="http://schemas.openxmlformats.org/officeDocument/2006/relationships/image" Target="../media/image32.jpg"/><Relationship Id="rId4" Type="http://schemas.openxmlformats.org/officeDocument/2006/relationships/image" Target="../media/image37.png"/><Relationship Id="rId9" Type="http://schemas.openxmlformats.org/officeDocument/2006/relationships/hyperlink" Target="Neymar%20%20Joga%20Bonito%20%20Happy%2024th%20Birthday%20%20Amazing%20Skills%202016.mp4" TargetMode="External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12" Type="http://schemas.openxmlformats.org/officeDocument/2006/relationships/image" Target="../media/image50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g"/><Relationship Id="rId5" Type="http://schemas.openxmlformats.org/officeDocument/2006/relationships/image" Target="../media/image60.jpg"/><Relationship Id="rId10" Type="http://schemas.openxmlformats.org/officeDocument/2006/relationships/image" Target="../media/image65.jpg"/><Relationship Id="rId4" Type="http://schemas.openxmlformats.org/officeDocument/2006/relationships/image" Target="../media/image59.jpg"/><Relationship Id="rId9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jpeg"/><Relationship Id="rId7" Type="http://schemas.openxmlformats.org/officeDocument/2006/relationships/image" Target="../media/image72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oMaZW8nrfE" TargetMode="External"/><Relationship Id="rId2" Type="http://schemas.openxmlformats.org/officeDocument/2006/relationships/hyperlink" Target="https://www.youtube.com/watch?v=9SgbMNY9IQ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vhW6xqSzbPs" TargetMode="External"/><Relationship Id="rId5" Type="http://schemas.openxmlformats.org/officeDocument/2006/relationships/hyperlink" Target="https://www.youtube.com/watch?v=nmK8s1JZRx0" TargetMode="External"/><Relationship Id="rId4" Type="http://schemas.openxmlformats.org/officeDocument/2006/relationships/hyperlink" Target="https://www.youtube.com/watch?v=S9eHm1raXEo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1958%20WORLD%20CUP%20FINAL%20Brazil%205-2%20Sweden.mp4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The%20History%20of%20Football%20(Soccer)%20in%2090%20Seconds%20%20Greece%20to%20the%20World%20Cup%20%20Laughing%20Historically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The%20History%20of%20Soccer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Brasil%20vs%20Uruguay%201-2%20El%20maracanazo%201950.mp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20" y="0"/>
            <a:ext cx="9218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82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CA" dirty="0"/>
            </a:br>
            <a:r>
              <a:rPr lang="en-CA" b="1" dirty="0">
                <a:solidFill>
                  <a:schemeClr val="accent1">
                    <a:lumMod val="50000"/>
                  </a:schemeClr>
                </a:solidFill>
              </a:rPr>
              <a:t>Match of the Century (1953 England v Hungary football match)</a:t>
            </a:r>
            <a:br>
              <a:rPr lang="en-CA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CA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00200"/>
            <a:ext cx="6019800" cy="467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53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>
                <a:solidFill>
                  <a:schemeClr val="accent1">
                    <a:lumMod val="50000"/>
                  </a:schemeClr>
                </a:solidFill>
              </a:rPr>
              <a:t>Post </a:t>
            </a:r>
            <a:r>
              <a:rPr lang="en-CA" b="1">
                <a:solidFill>
                  <a:schemeClr val="accent1">
                    <a:lumMod val="50000"/>
                  </a:schemeClr>
                </a:solidFill>
              </a:rPr>
              <a:t>Falkland War - 1986</a:t>
            </a:r>
            <a:br>
              <a:rPr lang="en-CA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CA" b="1" dirty="0">
                <a:solidFill>
                  <a:schemeClr val="accent1">
                    <a:lumMod val="50000"/>
                  </a:schemeClr>
                </a:solidFill>
              </a:rPr>
              <a:t>Argentina 2 England 1</a:t>
            </a:r>
          </a:p>
        </p:txBody>
      </p:sp>
      <p:pic>
        <p:nvPicPr>
          <p:cNvPr id="4" name="Picture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0"/>
            <a:ext cx="4191000" cy="2491229"/>
          </a:xfrm>
          <a:prstGeom prst="rect">
            <a:avLst/>
          </a:prstGeom>
        </p:spPr>
      </p:pic>
      <p:pic>
        <p:nvPicPr>
          <p:cNvPr id="5" name="Picture 4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3886200"/>
            <a:ext cx="4034337" cy="27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48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solidFill>
                  <a:schemeClr val="accent1">
                    <a:lumMod val="50000"/>
                  </a:schemeClr>
                </a:solidFill>
              </a:rPr>
              <a:t>1969: The Soccer War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676400"/>
            <a:ext cx="845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 four day war, known as the "Soccer War", was fought between central American neighbours </a:t>
            </a:r>
            <a:r>
              <a:rPr lang="en-CA" b="1" dirty="0">
                <a:solidFill>
                  <a:schemeClr val="accent1">
                    <a:lumMod val="50000"/>
                  </a:schemeClr>
                </a:solidFill>
              </a:rPr>
              <a:t>El Salvador </a:t>
            </a:r>
            <a:r>
              <a:rPr lang="en-CA" dirty="0"/>
              <a:t>and </a:t>
            </a:r>
            <a:r>
              <a:rPr lang="en-CA" b="1" dirty="0">
                <a:solidFill>
                  <a:schemeClr val="accent1">
                    <a:lumMod val="50000"/>
                  </a:schemeClr>
                </a:solidFill>
              </a:rPr>
              <a:t>Honduras</a:t>
            </a:r>
            <a:r>
              <a:rPr lang="en-CA" dirty="0"/>
              <a:t> following a World Cup qualifier. </a:t>
            </a:r>
            <a:r>
              <a:rPr lang="en-CA" b="1" dirty="0"/>
              <a:t>On July14th, 1969</a:t>
            </a:r>
            <a:r>
              <a:rPr lang="en-CA" dirty="0"/>
              <a:t>, the Salvadoran army launched military attacks on their neighbours, forcing the Organisation of American States to negotiate a cease fire five days later. The dispute was eventually settled in 1980.</a:t>
            </a:r>
          </a:p>
        </p:txBody>
      </p:sp>
      <p:pic>
        <p:nvPicPr>
          <p:cNvPr id="5" name="Picture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200400"/>
            <a:ext cx="5029200" cy="337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65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>
                <a:solidFill>
                  <a:schemeClr val="tx2">
                    <a:lumMod val="50000"/>
                  </a:schemeClr>
                </a:solidFill>
              </a:rPr>
              <a:t>1994 The murder of Andreas Escobar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1219200"/>
            <a:ext cx="4191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cap="all" dirty="0"/>
              <a:t>THE OWN GOAL</a:t>
            </a:r>
          </a:p>
          <a:p>
            <a:r>
              <a:rPr lang="en-CA" dirty="0"/>
              <a:t>Andres Escobar’s 34th-minute own goal signaled the death knell for Colombia’s hopes of qualification. The number 2 stretched to intercept a left-wing cross from John </a:t>
            </a:r>
            <a:r>
              <a:rPr lang="en-CA" dirty="0" err="1"/>
              <a:t>Harkes</a:t>
            </a:r>
            <a:r>
              <a:rPr lang="en-CA" dirty="0"/>
              <a:t> but only succeeded in wrong-footing his goalkeeper Oscar Cordoba and putting the US in front. The hosts won 2-1, Colombia were on their way home and Andres Escobar was devastated.</a:t>
            </a:r>
          </a:p>
          <a:p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5181600" y="12192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cap="all" dirty="0"/>
              <a:t>THE ANDRES ESCOBAR MURDER</a:t>
            </a:r>
          </a:p>
          <a:p>
            <a:r>
              <a:rPr lang="en-CA" dirty="0"/>
              <a:t>Andres Escobar was allegedly baited about his own goal in a nightclub and went out to the car park to drive home. He was accosted by three men and a woman and as he argued with them, protesting that his own goal had been a mistake, two men took out handguns and shot him six times. He was escorted to the hospital and pronounced dead after 45 minutes.</a:t>
            </a:r>
          </a:p>
          <a:p>
            <a:endParaRPr lang="en-CA" dirty="0"/>
          </a:p>
        </p:txBody>
      </p:sp>
      <p:pic>
        <p:nvPicPr>
          <p:cNvPr id="6" name="Picture 5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369792"/>
            <a:ext cx="3581400" cy="241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3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CA" dirty="0"/>
            </a:br>
            <a:r>
              <a:rPr lang="en-CA" b="1" dirty="0">
                <a:solidFill>
                  <a:schemeClr val="accent1">
                    <a:lumMod val="50000"/>
                  </a:schemeClr>
                </a:solidFill>
              </a:rPr>
              <a:t>The Most Exciting Football Match of All Times (My opinion)</a:t>
            </a:r>
            <a:br>
              <a:rPr lang="en-CA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CA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https://static.wixstatic.com/media/fc1fa7_6aec03b41f9e45868025a7609ebdca2a~mv2.png/v1/fill/w_287,h_277,al_c,usm_0.66_1.00_0.01/fc1fa7_6aec03b41f9e45868025a7609ebdca2a~m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381000"/>
            <a:ext cx="2338921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97086"/>
            <a:ext cx="2595914" cy="1732245"/>
          </a:xfrm>
          <a:prstGeom prst="rect">
            <a:avLst/>
          </a:prstGeom>
        </p:spPr>
      </p:pic>
      <p:pic>
        <p:nvPicPr>
          <p:cNvPr id="6" name="Picture 5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96" y="4332514"/>
            <a:ext cx="2448266" cy="1686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668272"/>
            <a:ext cx="2618478" cy="173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70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8686800" cy="57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63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999261"/>
            <a:ext cx="2230582" cy="1562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3429000" y="1013116"/>
            <a:ext cx="2230582" cy="1562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6477000" y="1013116"/>
            <a:ext cx="2230582" cy="1562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/>
          <p:cNvSpPr/>
          <p:nvPr/>
        </p:nvSpPr>
        <p:spPr>
          <a:xfrm>
            <a:off x="408709" y="2971800"/>
            <a:ext cx="2230582" cy="1562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/>
          <p:cNvSpPr/>
          <p:nvPr/>
        </p:nvSpPr>
        <p:spPr>
          <a:xfrm>
            <a:off x="3415145" y="2949287"/>
            <a:ext cx="2230582" cy="1562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/>
          <p:cNvSpPr/>
          <p:nvPr/>
        </p:nvSpPr>
        <p:spPr>
          <a:xfrm>
            <a:off x="6456218" y="2949287"/>
            <a:ext cx="2230582" cy="1562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/>
          <p:cNvSpPr/>
          <p:nvPr/>
        </p:nvSpPr>
        <p:spPr>
          <a:xfrm>
            <a:off x="1828800" y="4953000"/>
            <a:ext cx="2230582" cy="1562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/>
          <p:cNvSpPr/>
          <p:nvPr/>
        </p:nvSpPr>
        <p:spPr>
          <a:xfrm>
            <a:off x="4918364" y="4876800"/>
            <a:ext cx="2230582" cy="1562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55" y="4953000"/>
            <a:ext cx="2482002" cy="16516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4" y="4876800"/>
            <a:ext cx="2604130" cy="17278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82" y="2949287"/>
            <a:ext cx="2347418" cy="15620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3" y="2971801"/>
            <a:ext cx="2341522" cy="1592580"/>
          </a:xfrm>
          <a:prstGeom prst="rect">
            <a:avLst/>
          </a:prstGeom>
        </p:spPr>
      </p:pic>
      <p:pic>
        <p:nvPicPr>
          <p:cNvPr id="22" name="Picture 21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661" y="2949288"/>
            <a:ext cx="2365260" cy="1562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2" y="999262"/>
            <a:ext cx="2314459" cy="15741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145" y="1019466"/>
            <a:ext cx="2230582" cy="15418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36" y="1066800"/>
            <a:ext cx="2260026" cy="15084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200400" y="381000"/>
            <a:ext cx="3020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chemeClr val="accent1">
                    <a:lumMod val="75000"/>
                  </a:schemeClr>
                </a:solidFill>
              </a:rPr>
              <a:t>Origins of the game </a:t>
            </a:r>
          </a:p>
        </p:txBody>
      </p:sp>
    </p:spTree>
    <p:extLst>
      <p:ext uri="{BB962C8B-B14F-4D97-AF65-F5344CB8AC3E}">
        <p14:creationId xmlns:p14="http://schemas.microsoft.com/office/powerpoint/2010/main" val="193411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" y="990600"/>
            <a:ext cx="8806543" cy="376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22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37" y="2019300"/>
            <a:ext cx="2009775" cy="120015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21" y="4412706"/>
            <a:ext cx="1905000" cy="1238250"/>
          </a:xfrm>
          <a:prstGeom prst="rect">
            <a:avLst/>
          </a:prstGeom>
        </p:spPr>
      </p:pic>
      <p:pic>
        <p:nvPicPr>
          <p:cNvPr id="6" name="Picture 5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492353"/>
            <a:ext cx="2514600" cy="1257300"/>
          </a:xfrm>
          <a:prstGeom prst="rect">
            <a:avLst/>
          </a:prstGeom>
        </p:spPr>
      </p:pic>
      <p:pic>
        <p:nvPicPr>
          <p:cNvPr id="7" name="Picture 6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206750"/>
            <a:ext cx="2022021" cy="1260203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fil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1" y="685800"/>
            <a:ext cx="1828800" cy="12134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4423" y="1981200"/>
            <a:ext cx="120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/>
              <a:t>Catenaccio</a:t>
            </a:r>
            <a:endParaRPr lang="en-CA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782012" y="3276600"/>
            <a:ext cx="1201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/>
              <a:t>Manschaft</a:t>
            </a:r>
            <a:endParaRPr lang="en-CA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39321" y="4572000"/>
            <a:ext cx="1302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Jogo Bonito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3200" y="5715000"/>
            <a:ext cx="1482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Total Football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03136" y="5867400"/>
            <a:ext cx="178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Let’s get Physical</a:t>
            </a:r>
          </a:p>
        </p:txBody>
      </p:sp>
      <p:pic>
        <p:nvPicPr>
          <p:cNvPr id="12" name="Picture 11">
            <a:hlinkClick r:id="rId13" action="ppaction://hlinkfil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33" y="1962150"/>
            <a:ext cx="2009775" cy="12287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20805" y="3200400"/>
            <a:ext cx="1005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/>
              <a:t>Tiki</a:t>
            </a:r>
            <a:r>
              <a:rPr lang="en-CA" b="1" dirty="0"/>
              <a:t> Taka</a:t>
            </a:r>
          </a:p>
        </p:txBody>
      </p:sp>
    </p:spTree>
    <p:extLst>
      <p:ext uri="{BB962C8B-B14F-4D97-AF65-F5344CB8AC3E}">
        <p14:creationId xmlns:p14="http://schemas.microsoft.com/office/powerpoint/2010/main" val="1601563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5095081"/>
            <a:ext cx="1300163" cy="1300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62" y="4777581"/>
            <a:ext cx="1362076" cy="1362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844257"/>
            <a:ext cx="1295400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919413"/>
            <a:ext cx="1379538" cy="1379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18" y="2938185"/>
            <a:ext cx="1376363" cy="1376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314" y="2919413"/>
            <a:ext cx="1360486" cy="1360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114426"/>
            <a:ext cx="1447800" cy="1447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726" y="1114426"/>
            <a:ext cx="1612900" cy="1612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755" y="508793"/>
            <a:ext cx="1452563" cy="14525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119982"/>
            <a:ext cx="1836737" cy="1836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292226"/>
            <a:ext cx="1435100" cy="14351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72370" y="6400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Accessibility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97869" y="4343400"/>
            <a:ext cx="778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Safety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24600" y="6172200"/>
            <a:ext cx="139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Easy-2-Learn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38603" y="4191000"/>
            <a:ext cx="2001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Normalcy of Physic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19200" y="4267200"/>
            <a:ext cx="1100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Fluid Play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0792" y="2667000"/>
            <a:ext cx="1269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Year Round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81400" y="1981200"/>
            <a:ext cx="142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International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2150" y="6248400"/>
            <a:ext cx="1388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Affordability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43800" y="2514600"/>
            <a:ext cx="102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Diversity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02920" y="2743200"/>
            <a:ext cx="1302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Jogo Bonito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77364" y="2667000"/>
            <a:ext cx="1590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Technical Skills</a:t>
            </a:r>
          </a:p>
        </p:txBody>
      </p:sp>
    </p:spTree>
    <p:extLst>
      <p:ext uri="{BB962C8B-B14F-4D97-AF65-F5344CB8AC3E}">
        <p14:creationId xmlns:p14="http://schemas.microsoft.com/office/powerpoint/2010/main" val="3954615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819400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CA" sz="2000" b="1" dirty="0">
                <a:solidFill>
                  <a:schemeClr val="accent1">
                    <a:lumMod val="50000"/>
                  </a:schemeClr>
                </a:solidFill>
              </a:rPr>
              <a:t>Introductions &amp; Objectives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CA" sz="2000" b="1" dirty="0">
                <a:solidFill>
                  <a:schemeClr val="accent1">
                    <a:lumMod val="50000"/>
                  </a:schemeClr>
                </a:solidFill>
              </a:rPr>
              <a:t>Football or Soccer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CA" sz="2000" b="1" dirty="0">
                <a:solidFill>
                  <a:schemeClr val="accent1">
                    <a:lumMod val="50000"/>
                  </a:schemeClr>
                </a:solidFill>
              </a:rPr>
              <a:t>Origins of the Game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CA" sz="2000" b="1" dirty="0">
                <a:solidFill>
                  <a:schemeClr val="accent1">
                    <a:lumMod val="50000"/>
                  </a:schemeClr>
                </a:solidFill>
              </a:rPr>
              <a:t>Popularity of the Game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CA" sz="2000" b="1" dirty="0">
                <a:solidFill>
                  <a:schemeClr val="accent1">
                    <a:lumMod val="50000"/>
                  </a:schemeClr>
                </a:solidFill>
              </a:rPr>
              <a:t>Club &amp; Nation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CA" sz="2000" b="1" dirty="0">
                <a:solidFill>
                  <a:schemeClr val="accent1">
                    <a:lumMod val="50000"/>
                  </a:schemeClr>
                </a:solidFill>
              </a:rPr>
              <a:t>A National Mirror</a:t>
            </a:r>
          </a:p>
          <a:p>
            <a:pPr marL="457200" indent="-457200" algn="l">
              <a:buFont typeface="+mj-lt"/>
              <a:buAutoNum type="arabicPeriod"/>
            </a:pPr>
            <a:endParaRPr lang="en-CA" sz="2000" dirty="0"/>
          </a:p>
          <a:p>
            <a:pPr marL="457200" indent="-457200" algn="l">
              <a:buFont typeface="+mj-lt"/>
              <a:buAutoNum type="arabicPeriod"/>
            </a:pPr>
            <a:endParaRPr lang="en-CA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13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6858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9525"/>
            <a:ext cx="2286000" cy="12839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981200"/>
            <a:ext cx="2313667" cy="32271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636978"/>
            <a:ext cx="1981200" cy="109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8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4050"/>
            <a:ext cx="4343400" cy="462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07" y="1620204"/>
            <a:ext cx="5077534" cy="521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46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/>
          <a:lstStyle/>
          <a:p>
            <a:r>
              <a:rPr lang="en-CA" b="1" dirty="0">
                <a:solidFill>
                  <a:schemeClr val="tx2">
                    <a:lumMod val="50000"/>
                  </a:schemeClr>
                </a:solidFill>
              </a:rPr>
              <a:t>Top 10 Ever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645604"/>
            <a:ext cx="2133600" cy="1200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343" y="4343400"/>
            <a:ext cx="2133600" cy="1197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72" y="2895600"/>
            <a:ext cx="2046514" cy="1361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4" y="1635436"/>
            <a:ext cx="2079172" cy="11216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43" y="5660870"/>
            <a:ext cx="2071955" cy="1169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3421"/>
            <a:ext cx="2057398" cy="11497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72" y="3036429"/>
            <a:ext cx="2093726" cy="1176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6" y="1317141"/>
            <a:ext cx="2104612" cy="15784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32" y="2291036"/>
            <a:ext cx="2719386" cy="15287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38600" y="3886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1905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" y="342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" y="4953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" y="6019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82000" y="21063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82000" y="342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82000" y="4648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82000" y="6019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10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85" y="4428634"/>
            <a:ext cx="2752634" cy="154789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114800" y="6096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49788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solidFill>
                  <a:schemeClr val="tx2">
                    <a:lumMod val="50000"/>
                  </a:schemeClr>
                </a:solidFill>
              </a:rPr>
              <a:t>Top 10 - Active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7" y="1295400"/>
            <a:ext cx="1669915" cy="1252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" y="2743200"/>
            <a:ext cx="1680801" cy="945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8" y="3886200"/>
            <a:ext cx="1643742" cy="1094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99" y="5244737"/>
            <a:ext cx="1807029" cy="10842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89" y="1295400"/>
            <a:ext cx="2133600" cy="12656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704521"/>
            <a:ext cx="2191892" cy="12325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038600"/>
            <a:ext cx="2191892" cy="13002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997" y="5463373"/>
            <a:ext cx="2191892" cy="12323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06335"/>
            <a:ext cx="2106386" cy="12071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14" y="4408033"/>
            <a:ext cx="2117272" cy="14110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800" y="1828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" y="3048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" y="4267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7914" y="5638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19400" y="19216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19400" y="3124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99111" y="4495800"/>
            <a:ext cx="377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99111" y="5867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91200" y="3212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15000" y="498114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0777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10200" cy="4056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12" y="381000"/>
            <a:ext cx="4953000" cy="28634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236" y="3124200"/>
            <a:ext cx="3176588" cy="3505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42863"/>
            <a:ext cx="2205318" cy="2403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445" y="3815969"/>
            <a:ext cx="1999129" cy="266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7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4" y="417104"/>
            <a:ext cx="4419600" cy="1822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89" y="2362200"/>
            <a:ext cx="4124205" cy="1668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7" y="4191000"/>
            <a:ext cx="4315417" cy="1706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363013"/>
            <a:ext cx="4267201" cy="17386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8" y="2391119"/>
            <a:ext cx="4191001" cy="1784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28" y="4219355"/>
            <a:ext cx="4267200" cy="16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87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/>
          <a:lstStyle/>
          <a:p>
            <a:r>
              <a:rPr lang="en-CA" b="1" dirty="0">
                <a:solidFill>
                  <a:schemeClr val="tx2">
                    <a:lumMod val="50000"/>
                  </a:schemeClr>
                </a:solidFill>
              </a:rPr>
              <a:t>Next Week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3437"/>
            <a:ext cx="8229600" cy="4525963"/>
          </a:xfrm>
        </p:spPr>
        <p:txBody>
          <a:bodyPr/>
          <a:lstStyle/>
          <a:p>
            <a:r>
              <a:rPr lang="en-US" dirty="0"/>
              <a:t>The beauty of the "Beautiful Game": Aesthetics in (and of) soccer </a:t>
            </a:r>
            <a:br>
              <a:rPr lang="en-US" dirty="0"/>
            </a:br>
            <a:r>
              <a:rPr lang="en-US" dirty="0"/>
              <a:t>-Plays, Goals, Saves</a:t>
            </a:r>
            <a:endParaRPr lang="en-CA" dirty="0"/>
          </a:p>
          <a:p>
            <a:r>
              <a:rPr lang="en-US" dirty="0"/>
              <a:t>- Screening of "</a:t>
            </a:r>
            <a:r>
              <a:rPr lang="en-US" dirty="0" err="1"/>
              <a:t>Lineker</a:t>
            </a:r>
            <a:r>
              <a:rPr lang="en-US" dirty="0"/>
              <a:t> in Brazil The Beautiful Game" Documentary 2014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0155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3BABD7-C706-45B9-8C50-C2024D3EF262}"/>
              </a:ext>
            </a:extLst>
          </p:cNvPr>
          <p:cNvSpPr txBox="1"/>
          <p:nvPr/>
        </p:nvSpPr>
        <p:spPr>
          <a:xfrm>
            <a:off x="228600" y="685800"/>
            <a:ext cx="84705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https://www.youtube.com/watch?v=9SgbMNY9IQ4</a:t>
            </a:r>
            <a:endParaRPr lang="en-US" dirty="0"/>
          </a:p>
          <a:p>
            <a:r>
              <a:rPr lang="en-US" dirty="0">
                <a:hlinkClick r:id="rId3"/>
              </a:rPr>
              <a:t>https://www.youtube.com/watch?v=roMaZW8nrfE</a:t>
            </a:r>
            <a:endParaRPr lang="en-US" dirty="0"/>
          </a:p>
          <a:p>
            <a:r>
              <a:rPr lang="en-US" dirty="0">
                <a:hlinkClick r:id="rId4"/>
              </a:rPr>
              <a:t>https://www.youtube.com/watch?v=S9eHm1raXEo</a:t>
            </a:r>
            <a:endParaRPr lang="en-US" dirty="0"/>
          </a:p>
          <a:p>
            <a:r>
              <a:rPr lang="en-US" dirty="0">
                <a:hlinkClick r:id="rId5"/>
              </a:rPr>
              <a:t>https://www.youtube.com/watch?v=nmK8s1JZRx0</a:t>
            </a:r>
            <a:endParaRPr lang="en-US" dirty="0"/>
          </a:p>
          <a:p>
            <a:r>
              <a:rPr lang="en-US" dirty="0">
                <a:hlinkClick r:id="rId6"/>
              </a:rPr>
              <a:t>https://www.youtube.com/watch?v=vhW6xqSzbPs</a:t>
            </a:r>
            <a:endParaRPr lang="en-US" dirty="0"/>
          </a:p>
          <a:p>
            <a:r>
              <a:rPr lang="en-US"/>
              <a:t>https://www.youtube.com/watch?v=TGtWWb9emYI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290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7086"/>
            <a:ext cx="7620000" cy="685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97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88988"/>
            <a:ext cx="48768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988" y="1524000"/>
            <a:ext cx="6629400" cy="57554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indent="-457200">
              <a:buFont typeface="Wingdings" pitchFamily="2" charset="2"/>
              <a:buChar char="v"/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Born &amp; Educated in Israel</a:t>
            </a:r>
            <a:b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lvl="1" indent="-457200">
              <a:buFont typeface="Wingdings" pitchFamily="2" charset="2"/>
              <a:buChar char="v"/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Corporate Executive</a:t>
            </a:r>
            <a:b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lvl="1" indent="-457200">
              <a:buFont typeface="Wingdings" pitchFamily="2" charset="2"/>
              <a:buChar char="v"/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Serial Entrepreneur</a:t>
            </a:r>
            <a:b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lvl="1" indent="-457200">
              <a:buFont typeface="Wingdings" pitchFamily="2" charset="2"/>
              <a:buChar char="v"/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Business Advisor</a:t>
            </a:r>
          </a:p>
          <a:p>
            <a:pPr marL="0" lvl="1">
              <a:defRPr/>
            </a:pP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lvl="1" indent="-457200">
              <a:buFont typeface="Wingdings" pitchFamily="2" charset="2"/>
              <a:buChar char="v"/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Student  York University</a:t>
            </a:r>
            <a:b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lvl="1" indent="-457200">
              <a:buFont typeface="Wingdings" pitchFamily="2" charset="2"/>
              <a:buChar char="v"/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Student Tel-Aviv university</a:t>
            </a:r>
            <a:b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lvl="1" indent="-457200">
              <a:buFont typeface="Wingdings" pitchFamily="2" charset="2"/>
              <a:buChar char="v"/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Student Harvard University</a:t>
            </a:r>
          </a:p>
          <a:p>
            <a:pPr lvl="1" indent="-457200">
              <a:buFont typeface="Wingdings" pitchFamily="2" charset="2"/>
              <a:buChar char="v"/>
              <a:defRPr/>
            </a:pP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lvl="1" indent="-457200">
              <a:buFont typeface="Wingdings" pitchFamily="2" charset="2"/>
              <a:buChar char="v"/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Football Fanatic</a:t>
            </a:r>
          </a:p>
          <a:p>
            <a:pPr lvl="1" indent="-457200">
              <a:buFont typeface="Wingdings" pitchFamily="2" charset="2"/>
              <a:buChar char="v"/>
              <a:defRPr/>
            </a:pP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lvl="1" indent="-457200">
              <a:buFont typeface="Wingdings" pitchFamily="2" charset="2"/>
              <a:buChar char="v"/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Best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Sabba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in The World </a:t>
            </a:r>
          </a:p>
          <a:p>
            <a:pPr>
              <a:defRPr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838200"/>
            <a:ext cx="3195638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Amnon Zohar</a:t>
            </a:r>
          </a:p>
        </p:txBody>
      </p: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98049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F451F2-A226-44BD-B1F3-44D076F11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56"/>
            <a:ext cx="9144000" cy="683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87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9229"/>
            <a:ext cx="9144000" cy="48187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7620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We examine the transcendent power of soccer in the world- a game that is helping to change the lives of individuals and communities across all continents.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We analyze the relationship of soccer to social movements, gender, architecture, ethics and aesthetics.  </a:t>
            </a:r>
            <a:endParaRPr lang="en-CA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32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9" y="609600"/>
            <a:ext cx="1676400" cy="1533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1200" y="990600"/>
            <a:ext cx="1946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HISTORY- ORIGINS</a:t>
            </a:r>
          </a:p>
          <a:p>
            <a:r>
              <a:rPr lang="en-CA" b="1" dirty="0"/>
              <a:t>STYLES - STARS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18" y="2316534"/>
            <a:ext cx="1239838" cy="13194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5000" y="2362200"/>
            <a:ext cx="2581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AESTETICS</a:t>
            </a:r>
          </a:p>
          <a:p>
            <a:r>
              <a:rPr lang="en-US" b="1" dirty="0"/>
              <a:t>“THE BEAUTIFUL GAME” </a:t>
            </a:r>
          </a:p>
          <a:p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785939"/>
            <a:ext cx="1239838" cy="13194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33600" y="4038600"/>
            <a:ext cx="2282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FOOTBALL &amp; POLITICS</a:t>
            </a:r>
          </a:p>
          <a:p>
            <a:r>
              <a:rPr lang="en-CA" b="1" dirty="0"/>
              <a:t>HISTORICAL EVENTS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7" y="5122964"/>
            <a:ext cx="1676400" cy="15337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33600" y="54864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GOVERNANCE, FIFA</a:t>
            </a:r>
          </a:p>
          <a:p>
            <a:r>
              <a:rPr lang="en-CA" b="1" dirty="0"/>
              <a:t>CORRUPTION &amp; REFORMS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138" y="754857"/>
            <a:ext cx="1296754" cy="130254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91200" y="914400"/>
            <a:ext cx="3008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chemeClr val="accent6">
                    <a:lumMod val="75000"/>
                  </a:schemeClr>
                </a:solidFill>
              </a:rPr>
              <a:t>FOOTBALL HEROES &amp; VILAINS</a:t>
            </a:r>
          </a:p>
          <a:p>
            <a:r>
              <a:rPr lang="en-CA" b="1" dirty="0">
                <a:solidFill>
                  <a:schemeClr val="accent6">
                    <a:lumMod val="75000"/>
                  </a:schemeClr>
                </a:solidFill>
              </a:rPr>
              <a:t>PELE, MARADONA, ZIDANE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138" y="2129830"/>
            <a:ext cx="1514557" cy="151455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43600" y="2526268"/>
            <a:ext cx="2636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GENDER, SEXISM,RACISM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646" y="3726657"/>
            <a:ext cx="1296754" cy="130254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96000" y="4114800"/>
            <a:ext cx="2187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chemeClr val="accent6">
                    <a:lumMod val="75000"/>
                  </a:schemeClr>
                </a:solidFill>
              </a:rPr>
              <a:t>FOOTBALL IN AFRICA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19" y="5132692"/>
            <a:ext cx="1514557" cy="15145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943600" y="5257800"/>
            <a:ext cx="3085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FOOTBALL &amp; ENTERTAINMENT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976264"/>
            <a:ext cx="1106200" cy="1106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239" y="5627133"/>
            <a:ext cx="1808854" cy="101634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590800" y="167640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/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67000" y="301126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/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05496" y="468766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/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43200" y="621166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/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81800" y="163966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/>
              <a:t>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82096" y="320040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/>
              <a:t>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48896" y="453526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/>
              <a:t>7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096000" y="583066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35185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CA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CA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CA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CA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CA" b="1" dirty="0">
                <a:solidFill>
                  <a:schemeClr val="accent1">
                    <a:lumMod val="50000"/>
                  </a:schemeClr>
                </a:solidFill>
              </a:rPr>
              <a:t>When I fall in love – It will be forever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1166"/>
            <a:ext cx="2141815" cy="1586332"/>
          </a:xfrm>
          <a:prstGeom prst="rect">
            <a:avLst/>
          </a:prstGeom>
        </p:spPr>
      </p:pic>
      <p:pic>
        <p:nvPicPr>
          <p:cNvPr id="6" name="Picture 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38400"/>
            <a:ext cx="7014482" cy="390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85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7200"/>
            <a:ext cx="4648200" cy="2692082"/>
          </a:xfrm>
          <a:prstGeom prst="rect">
            <a:avLst/>
          </a:prstGeom>
        </p:spPr>
      </p:pic>
      <p:pic>
        <p:nvPicPr>
          <p:cNvPr id="5" name="Picture 4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3276600"/>
            <a:ext cx="4743953" cy="320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09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>
                <a:solidFill>
                  <a:schemeClr val="accent1">
                    <a:lumMod val="50000"/>
                  </a:schemeClr>
                </a:solidFill>
              </a:rPr>
              <a:t>A National Tragedy in front of 220,000</a:t>
            </a:r>
          </a:p>
        </p:txBody>
      </p:sp>
      <p:pic>
        <p:nvPicPr>
          <p:cNvPr id="5" name="Picture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6934200" cy="451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61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507</Words>
  <Application>Microsoft Office PowerPoint</Application>
  <PresentationFormat>On-screen Show (4:3)</PresentationFormat>
  <Paragraphs>108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When I fall in love – It will be forever</vt:lpstr>
      <vt:lpstr>PowerPoint Presentation</vt:lpstr>
      <vt:lpstr>A National Tragedy in front of 220,000</vt:lpstr>
      <vt:lpstr> Match of the Century (1953 England v Hungary football match) </vt:lpstr>
      <vt:lpstr>Post Falkland War - 1986 Argentina 2 England 1</vt:lpstr>
      <vt:lpstr>1969: The Soccer War</vt:lpstr>
      <vt:lpstr>1994 The murder of Andreas Escobar</vt:lpstr>
      <vt:lpstr> The Most Exciting Football Match of All Times (My opinion)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10 Ever</vt:lpstr>
      <vt:lpstr>Top 10 - Active</vt:lpstr>
      <vt:lpstr>PowerPoint Presentation</vt:lpstr>
      <vt:lpstr>PowerPoint Presentation</vt:lpstr>
      <vt:lpstr>Next Week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Ammon</dc:creator>
  <cp:lastModifiedBy>Amnon Zohar</cp:lastModifiedBy>
  <cp:revision>88</cp:revision>
  <cp:lastPrinted>2017-11-15T02:36:35Z</cp:lastPrinted>
  <dcterms:created xsi:type="dcterms:W3CDTF">2017-06-18T20:25:30Z</dcterms:created>
  <dcterms:modified xsi:type="dcterms:W3CDTF">2017-11-15T03:10:34Z</dcterms:modified>
</cp:coreProperties>
</file>