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8" r:id="rId3"/>
    <p:sldId id="277" r:id="rId4"/>
    <p:sldId id="272" r:id="rId5"/>
    <p:sldId id="256" r:id="rId6"/>
    <p:sldId id="273" r:id="rId7"/>
    <p:sldId id="259" r:id="rId8"/>
    <p:sldId id="274" r:id="rId9"/>
    <p:sldId id="275" r:id="rId10"/>
    <p:sldId id="264" r:id="rId11"/>
    <p:sldId id="265" r:id="rId12"/>
    <p:sldId id="260" r:id="rId13"/>
    <p:sldId id="266" r:id="rId14"/>
    <p:sldId id="276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6EC45-C00F-49A6-835C-DD6488BB4E8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0EE92-E95B-446F-A3BC-A2C3E3F10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A51F-A251-4B7A-8EA1-90F5CA4104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7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A51F-A251-4B7A-8EA1-90F5CA4104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0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A51F-A251-4B7A-8EA1-90F5CA4104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9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A51F-A251-4B7A-8EA1-90F5CA4104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88D4-81A3-44E1-BC09-2FA504962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5D713-CD11-4679-B653-3FE368BBA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7CEA-C01D-44C0-94EE-72DDF39D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61681-4707-4F58-8737-A45D3163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E183-2CE4-47EF-80B8-E7BDA0AA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BAE4-0CD9-4575-BA78-6EFF3265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3DF7E-39F7-4C19-9E0A-21992E67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5EAE0-3659-484A-A0F2-9B9BCFC9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7E014-0D9D-4EBB-8F9A-F3F7A80E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7E51-8992-41D5-858E-6B870BF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BEBE1-55A9-4A72-942F-E20381D22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4D968-C419-4DD7-BB36-E7DB1EDC2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EB39-35E2-4B3A-8AE5-6011E5CE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CEBB-666D-4F3B-B726-0174E7AF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C4A4-FFAA-4D37-9FC3-D634D801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A8E8-6026-4670-8AEE-5438B666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87F0-566F-4BEC-AD45-A773F747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00CC-31B0-4EDB-958B-C7F6123B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B6A65-B8D5-4353-ABC9-03F1A767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DA81-6C5C-442B-A56C-3BD78286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45B1-2407-4E80-97E3-30DA481B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B8F54-D917-40A6-BB6A-4939F788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A73D-C08D-473B-ABB3-17CDC68A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3B91-9896-415B-A071-9E786A83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BCD4-DE0F-495A-941F-0151BB0A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2687-A3B2-4A76-8049-2A93F9C0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90A9-8CDB-467E-92C3-8EE44A146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01A6F-6602-4B67-A242-F0D3D4ADE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F2B61-9CDE-4EE4-9ED7-5FF213D8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878A6-52E0-42E2-A858-739E8DCB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C5A90-12AF-4537-A3C8-AB716D84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485C-6837-4E99-8C43-A762E144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AF589-5A36-4412-A2A2-061AE8E3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172C4-6DF9-4BD2-A758-4A9EF063C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C4D18-1238-455B-AF29-D445D73BB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26804-5C88-4E02-9AC2-158CF1AEB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FDD4F-8B1F-4C80-8400-DA1DE01F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45D1A-01E4-4DD2-8D67-E2DA4B5A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99559-4BB6-4205-8CC5-A80B7BCA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27BD-015E-4F62-91CB-D31750FA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22C6A-ED1B-4043-80EE-CCB9CDE6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A0D9A-8B36-441D-85C4-19A64A04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E3FF2-3CD5-4D12-B88D-18848768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1E983-C2FA-4BFF-A843-B1C2356A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26C56-D4C1-465B-A1CA-BABDF50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CFFF-D051-4966-BC83-667983DA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CEE6-5E90-4DB9-B3C2-B135B1CE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FC53-2171-4A24-9F37-9E7816D3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AA963-86CE-4B64-95EC-320D1BD6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773E3-3610-49C3-91EC-1E39904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D6783-E5A6-4574-81D4-359A5AB6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4BAE7-70AB-44FA-AA32-0940567F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87AD-0586-4705-AABD-149C8C3F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5A978-B830-4F49-870C-ADB9CEDAF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64591-9B31-4551-AC73-525C74CBD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A045F-6AB2-44B2-A13B-A40CB958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4E254-B0C4-4B10-9FD5-AB12C1CC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E04BD-D888-4F44-B341-48A51ED2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56F9B-E5DF-4C70-88D8-D8C18FF6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2E663-9F8E-4A81-9A98-9B0B0D57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CBE2-DB99-47C7-B77A-45542F53B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577-B760-4117-9A45-1FBE899AA0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D589-0E20-4776-9618-E6C5E5E33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D31B7-343C-4711-8AA5-F4C0B18C9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1945-5B32-43DF-B6F6-64FE913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FIFA%20Will%20Russia%20and%20Qatar%20Lose%20the%20World%20Cup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The%20journalist%20who%20exposed%20FIFA%20corruption%20-%20BBC%20News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FIFA%20and%20the%20World%20Cup%20Last%20Week%20Tonight%20with%20John%20Oliver%20(HBO)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NEW%20FIFA%20PRESIDENT%20ELECTED%20%20REACTIONS%20!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FIFA%20President%20Infantino%20speaks%20out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Interview%20with%20FIFA%20President%20Gianni%20Infantino.mp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hyperlink" Target="http://www.independent.co.uk/topic/claudio-lotito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The%20'Three%20Pillars'%20of%20FIFA's%20Mission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The%20guardians%20of%20the%20game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10%20FIFA%20Corruption%20Scandal%20Facts%20-%20WMNews%20Ep.%2030.mp4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FIFA%20corruption%20Putin%20&amp;%20sponsors%20speak%20out%20-%20BBC%20News.mp4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AFE34CF3-BE3A-443B-9CD1-602895D8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1" y="485735"/>
            <a:ext cx="11811323" cy="60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F7B4F172-4D02-4A88-B4E4-777C9768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0" y="450166"/>
            <a:ext cx="11952543" cy="61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2B9570BF-AD43-4B05-A58A-B853FA52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1F9994BC-19BF-4839-9D05-ABDEE176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92" y="337626"/>
            <a:ext cx="12238892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Governance – Realities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34" y="3618264"/>
            <a:ext cx="11649207" cy="2403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67" dirty="0"/>
              <a:t>Recognize the realpolitik of FIFA…</a:t>
            </a:r>
          </a:p>
          <a:p>
            <a:pPr>
              <a:buFontTx/>
              <a:buChar char="-"/>
            </a:pPr>
            <a:r>
              <a:rPr lang="en-GB" sz="2667" dirty="0" err="1"/>
              <a:t>Infantino</a:t>
            </a:r>
            <a:r>
              <a:rPr lang="en-GB" sz="2667" dirty="0"/>
              <a:t> et al. – pragmatics of survival</a:t>
            </a:r>
          </a:p>
          <a:p>
            <a:pPr>
              <a:buFontTx/>
              <a:buChar char="-"/>
            </a:pPr>
            <a:r>
              <a:rPr lang="en-GB" sz="2667" dirty="0"/>
              <a:t>ONOV: FIFA rankings / 48-team World Cup</a:t>
            </a:r>
          </a:p>
          <a:p>
            <a:pPr>
              <a:buFontTx/>
              <a:buChar char="-"/>
            </a:pPr>
            <a:r>
              <a:rPr lang="en-GB" sz="2667" dirty="0"/>
              <a:t>Entrenched multi-scale </a:t>
            </a:r>
            <a:r>
              <a:rPr lang="en-GB" sz="2667" dirty="0" err="1"/>
              <a:t>clientelist</a:t>
            </a:r>
            <a:r>
              <a:rPr lang="en-GB" sz="2667" dirty="0"/>
              <a:t> networks</a:t>
            </a:r>
          </a:p>
          <a:p>
            <a:pPr marL="0" indent="0">
              <a:buNone/>
            </a:pPr>
            <a:endParaRPr lang="en-GB" sz="2133" dirty="0"/>
          </a:p>
          <a:p>
            <a:pPr marL="0" indent="0">
              <a:buNone/>
            </a:pPr>
            <a:endParaRPr lang="en-GB" sz="2133" dirty="0"/>
          </a:p>
          <a:p>
            <a:pPr marL="0" indent="0">
              <a:buNone/>
            </a:pPr>
            <a:endParaRPr lang="en-GB" sz="21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14</a:t>
            </a:fld>
            <a:endParaRPr lang="en-GB"/>
          </a:p>
        </p:txBody>
      </p:sp>
      <p:sp>
        <p:nvSpPr>
          <p:cNvPr id="4" name="AutoShape 4" descr="Resultado de imagen de FIFA exco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8" name="Picture 2" descr="A general view during the 61st FIFA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8" y="836713"/>
            <a:ext cx="7714844" cy="2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infantino fif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5" y="850438"/>
            <a:ext cx="4103121" cy="27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6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7C3F554-6F9E-4795-8033-8115217D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" y="520506"/>
            <a:ext cx="10801063" cy="606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4CB76-1DBB-471E-A189-0951121A611B}"/>
              </a:ext>
            </a:extLst>
          </p:cNvPr>
          <p:cNvSpPr txBox="1"/>
          <p:nvPr/>
        </p:nvSpPr>
        <p:spPr>
          <a:xfrm>
            <a:off x="901147" y="1007167"/>
            <a:ext cx="445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</a:t>
            </a:r>
          </a:p>
        </p:txBody>
      </p:sp>
    </p:spTree>
    <p:extLst>
      <p:ext uri="{BB962C8B-B14F-4D97-AF65-F5344CB8AC3E}">
        <p14:creationId xmlns:p14="http://schemas.microsoft.com/office/powerpoint/2010/main" val="227414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NEXT WEEK – LECTURE #6</a:t>
            </a: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Gender and Sexism in Soccer</a:t>
            </a: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Racism and Discrimination</a:t>
            </a: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My Story – Sonja </a:t>
            </a:r>
            <a:r>
              <a:rPr lang="en-CA" sz="2000" b="1" dirty="0" err="1">
                <a:solidFill>
                  <a:schemeClr val="accent6">
                    <a:lumMod val="75000"/>
                  </a:schemeClr>
                </a:solidFill>
              </a:rPr>
              <a:t>Misso</a:t>
            </a:r>
            <a:endParaRPr lang="en-C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Guest Speaker</a:t>
            </a:r>
          </a:p>
          <a:p>
            <a:pPr algn="l"/>
            <a:endParaRPr lang="en-CA" sz="2000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1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E3010-2E46-4EC3-8A98-FEE24386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B069-B359-4248-BAF5-2ED0B37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WEEK TODAY…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AA950-2BBB-489A-8165-4AA38A4E27DC}"/>
              </a:ext>
            </a:extLst>
          </p:cNvPr>
          <p:cNvSpPr txBox="1"/>
          <p:nvPr/>
        </p:nvSpPr>
        <p:spPr>
          <a:xfrm>
            <a:off x="4206231" y="1425525"/>
            <a:ext cx="7753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Lazio president </a:t>
            </a:r>
            <a:r>
              <a:rPr lang="en-US" b="1" dirty="0">
                <a:hlinkClick r:id="rId2"/>
              </a:rPr>
              <a:t>Claudio </a:t>
            </a:r>
            <a:r>
              <a:rPr lang="en-US" b="1" dirty="0" err="1">
                <a:hlinkClick r:id="rId2"/>
              </a:rPr>
              <a:t>Lotito</a:t>
            </a:r>
            <a:r>
              <a:rPr lang="en-US" b="1" dirty="0"/>
              <a:t> decided on the move to show that the club is committed to fighting racism and anti-Semitism and also said he would </a:t>
            </a:r>
            <a:r>
              <a:rPr lang="en-US" b="1" dirty="0" err="1"/>
              <a:t>organise</a:t>
            </a:r>
            <a:r>
              <a:rPr lang="en-US" b="1" dirty="0"/>
              <a:t> an annual trip to the former concentration camp at Auschwitz to educate fans about the horrors of the Holocaust. 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93A7-6460-4BCC-AE6E-2013A6C5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6" y="1354098"/>
            <a:ext cx="3617411" cy="2740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B67B1-D5C8-4BF2-9831-CF2A6F4A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38" y="2625854"/>
            <a:ext cx="6755021" cy="1886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47007-A514-4D9F-A340-41D12C4D7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" y="4512731"/>
            <a:ext cx="1143000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0CC9C5-03B6-4613-BB3E-492DF3084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8" y="4512731"/>
            <a:ext cx="1143000" cy="1143000"/>
          </a:xfrm>
          <a:prstGeom prst="rect">
            <a:avLst/>
          </a:prstGeom>
        </p:spPr>
      </p:pic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25BE7505-D23E-47CD-B058-8945B13D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70" y="4512731"/>
            <a:ext cx="152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F2459C-6560-4C15-B835-9B9844CA28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44" y="4527317"/>
            <a:ext cx="1143000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6F54F6-79DB-4311-AA0C-D251FD000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95" y="4527317"/>
            <a:ext cx="1143000" cy="114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B9E284-0276-487C-99D1-22BD92131E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7" y="4583599"/>
            <a:ext cx="1143000" cy="1143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B62107-1A58-458E-A5DB-F4E511388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46" y="5725744"/>
            <a:ext cx="114300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B97ECF-B4C9-41F7-8766-AC865AF00A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56" y="4606596"/>
            <a:ext cx="114300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2CC6B9-081D-40DA-ADD3-CED3572DEF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5" y="4628497"/>
            <a:ext cx="1244913" cy="1063721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35C68CA-A152-4D90-9566-612A7111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56" y="5793059"/>
            <a:ext cx="1524000" cy="10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>
            <a:extLst>
              <a:ext uri="{FF2B5EF4-FFF2-40B4-BE49-F238E27FC236}">
                <a16:creationId xmlns:a16="http://schemas.microsoft.com/office/drawing/2014/main" id="{EF240074-E7BD-4B17-9C69-7BFE6C7F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4" y="5758994"/>
            <a:ext cx="1080402" cy="10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>
            <a:extLst>
              <a:ext uri="{FF2B5EF4-FFF2-40B4-BE49-F238E27FC236}">
                <a16:creationId xmlns:a16="http://schemas.microsoft.com/office/drawing/2014/main" id="{D50A969B-CC92-4A7C-8991-1666B3DB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01" y="5787991"/>
            <a:ext cx="1223135" cy="10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">
            <a:extLst>
              <a:ext uri="{FF2B5EF4-FFF2-40B4-BE49-F238E27FC236}">
                <a16:creationId xmlns:a16="http://schemas.microsoft.com/office/drawing/2014/main" id="{C6BA4D86-CC99-4995-BA11-626BC2E1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26" y="5787991"/>
            <a:ext cx="1355995" cy="9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5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The Governance of World Football</a:t>
            </a:r>
          </a:p>
          <a:p>
            <a:endParaRPr lang="en-C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FIFA</a:t>
            </a: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PAST &amp; PRESENT </a:t>
            </a:r>
          </a:p>
          <a:p>
            <a:endParaRPr lang="en-C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FUTURE?</a:t>
            </a:r>
          </a:p>
          <a:p>
            <a:endParaRPr lang="en-C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CA" sz="2000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7C3F554-6F9E-4795-8033-8115217D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" y="520506"/>
            <a:ext cx="10801063" cy="606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4CB76-1DBB-471E-A189-0951121A611B}"/>
              </a:ext>
            </a:extLst>
          </p:cNvPr>
          <p:cNvSpPr txBox="1"/>
          <p:nvPr/>
        </p:nvSpPr>
        <p:spPr>
          <a:xfrm>
            <a:off x="901147" y="1007167"/>
            <a:ext cx="445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07DDA-1374-4656-A7FE-759B7CCB272D}"/>
              </a:ext>
            </a:extLst>
          </p:cNvPr>
          <p:cNvSpPr txBox="1"/>
          <p:nvPr/>
        </p:nvSpPr>
        <p:spPr>
          <a:xfrm>
            <a:off x="655613" y="1099931"/>
            <a:ext cx="108010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  ∑(M+P) (#a+#t) =∞C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615B-735F-4DA8-86B8-7B7F07B1500C}"/>
              </a:ext>
            </a:extLst>
          </p:cNvPr>
          <p:cNvSpPr txBox="1"/>
          <p:nvPr/>
        </p:nvSpPr>
        <p:spPr>
          <a:xfrm>
            <a:off x="655613" y="5380378"/>
            <a:ext cx="1080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Money + Power multiplied by lack of Accountability plus lack of Transparency = Infinite Corruption </a:t>
            </a:r>
          </a:p>
        </p:txBody>
      </p:sp>
    </p:spTree>
    <p:extLst>
      <p:ext uri="{BB962C8B-B14F-4D97-AF65-F5344CB8AC3E}">
        <p14:creationId xmlns:p14="http://schemas.microsoft.com/office/powerpoint/2010/main" val="2366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36104"/>
          </a:xfrm>
        </p:spPr>
        <p:txBody>
          <a:bodyPr/>
          <a:lstStyle/>
          <a:p>
            <a:r>
              <a:rPr lang="en-GB" dirty="0"/>
              <a:t>Making Modern FIFA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3332990"/>
            <a:ext cx="11521280" cy="2496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Well-known story…</a:t>
            </a:r>
          </a:p>
          <a:p>
            <a:pPr>
              <a:buFontTx/>
              <a:buChar char="-"/>
            </a:pPr>
            <a:r>
              <a:rPr lang="en-GB" dirty="0"/>
              <a:t>1974: FIFA Presidency - </a:t>
            </a:r>
            <a:r>
              <a:rPr lang="en-GB" dirty="0" err="1"/>
              <a:t>Havelange</a:t>
            </a:r>
            <a:r>
              <a:rPr lang="en-GB" dirty="0"/>
              <a:t> beats Rous</a:t>
            </a:r>
          </a:p>
          <a:p>
            <a:pPr>
              <a:buFontTx/>
              <a:buChar char="-"/>
            </a:pPr>
            <a:r>
              <a:rPr lang="en-GB" dirty="0"/>
              <a:t>Close ties to Adidas</a:t>
            </a:r>
          </a:p>
          <a:p>
            <a:pPr>
              <a:buFontTx/>
              <a:buChar char="-"/>
            </a:pPr>
            <a:r>
              <a:rPr lang="en-GB" dirty="0"/>
              <a:t>Cycle of global expansion: commerce, tournaments, membership, governance structures, development programmes</a:t>
            </a:r>
          </a:p>
          <a:p>
            <a:pPr>
              <a:buFontTx/>
              <a:buChar char="-"/>
            </a:pPr>
            <a:r>
              <a:rPr lang="en-GB" dirty="0"/>
              <a:t>Patronage system: finances, status, ties, loyalties</a:t>
            </a:r>
          </a:p>
        </p:txBody>
      </p:sp>
      <p:pic>
        <p:nvPicPr>
          <p:cNvPr id="1026" name="Picture 2" descr="Image result for havelange bla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005152"/>
            <a:ext cx="2962637" cy="19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ifa sponsors brazil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16" y="994393"/>
            <a:ext cx="3796581" cy="21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a/a8/World_Map_FIFA2.svg/400px-World_Map_FIFA2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17" y="979027"/>
            <a:ext cx="4885740" cy="21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9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A0444845-7D6D-49C2-B5B9-01B5A0F8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52150" cy="71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</p:spPr>
        <p:txBody>
          <a:bodyPr>
            <a:normAutofit/>
          </a:bodyPr>
          <a:lstStyle/>
          <a:p>
            <a:r>
              <a:rPr lang="en-GB" sz="4267" dirty="0"/>
              <a:t>FIFA Episodes: 1. Main Corruption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12192000" cy="2592288"/>
          </a:xfrm>
        </p:spPr>
        <p:txBody>
          <a:bodyPr>
            <a:normAutofit fontScale="77500" lnSpcReduction="20000"/>
          </a:bodyPr>
          <a:lstStyle/>
          <a:p>
            <a:pPr lvl="0">
              <a:buFontTx/>
              <a:buChar char="-"/>
            </a:pPr>
            <a:r>
              <a:rPr lang="en-GB" dirty="0"/>
              <a:t>US investigations – Chuck Blazer – guilty/informant  </a:t>
            </a:r>
          </a:p>
          <a:p>
            <a:pPr lvl="0">
              <a:buFontTx/>
              <a:buChar char="-"/>
            </a:pPr>
            <a:r>
              <a:rPr lang="en-GB" dirty="0"/>
              <a:t>May 2015 – FIFA Congress:</a:t>
            </a:r>
          </a:p>
          <a:p>
            <a:pPr lvl="1">
              <a:buFontTx/>
              <a:buChar char="-"/>
            </a:pPr>
            <a:r>
              <a:rPr lang="en-GB" dirty="0"/>
              <a:t>Initial arrests: 22 people, including Blazer, Nicolas </a:t>
            </a:r>
            <a:r>
              <a:rPr lang="en-GB" dirty="0" err="1"/>
              <a:t>Leoz</a:t>
            </a:r>
            <a:r>
              <a:rPr lang="en-GB" dirty="0"/>
              <a:t>, Jose Maria Marin of Brazil, Jack Warner, Jeffrey Webb</a:t>
            </a:r>
          </a:p>
          <a:p>
            <a:pPr lvl="1">
              <a:buFontTx/>
              <a:buChar char="-"/>
            </a:pPr>
            <a:r>
              <a:rPr lang="en-GB" dirty="0"/>
              <a:t>CONCACAF, CONMEBOL and sport media/marketing deals </a:t>
            </a:r>
          </a:p>
          <a:p>
            <a:pPr lvl="0"/>
            <a:r>
              <a:rPr lang="en-GB" dirty="0"/>
              <a:t>December 2015 – more charges: 16 Central and South American football officials</a:t>
            </a:r>
          </a:p>
          <a:p>
            <a:pPr lvl="0"/>
            <a:r>
              <a:rPr lang="en-GB" dirty="0"/>
              <a:t>27 football officials charged, including 5 current/former FIFA VPs and numerous (ex-)members </a:t>
            </a:r>
            <a:r>
              <a:rPr lang="en-GB" dirty="0" err="1"/>
              <a:t>Exco</a:t>
            </a:r>
            <a:endParaRPr lang="en-GB" dirty="0"/>
          </a:p>
          <a:p>
            <a:pPr lvl="0"/>
            <a:r>
              <a:rPr lang="en-GB" dirty="0"/>
              <a:t>Blatter tries to stay on, wins re-election, resigns, banned with </a:t>
            </a:r>
            <a:r>
              <a:rPr lang="en-GB" dirty="0" err="1"/>
              <a:t>Platini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 descr="A combination of file pictures shows Fifa officials (LtoR, from upper row) Rafael Esquivel, Nicolas Leoz, Jeffrey Webb, Jack Warner, Eduardo Li, Eugenio Figueredo and Jose Maria Marin, 27 May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51" y="836712"/>
            <a:ext cx="479285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32724"/>
            <a:ext cx="3443627" cy="22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uck Blazer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6" y="1217407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080120"/>
          </a:xfrm>
        </p:spPr>
        <p:txBody>
          <a:bodyPr>
            <a:normAutofit/>
          </a:bodyPr>
          <a:lstStyle/>
          <a:p>
            <a:r>
              <a:rPr lang="en-GB" dirty="0"/>
              <a:t>FIFA: 3. 2018 and 2022 World 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56" y="3044957"/>
            <a:ext cx="11905323" cy="297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Russia, Qatar – alleged corruption, vote-rigging</a:t>
            </a:r>
          </a:p>
          <a:p>
            <a:pPr lvl="0"/>
            <a:r>
              <a:rPr lang="en-GB" dirty="0"/>
              <a:t>15 of 22 </a:t>
            </a:r>
            <a:r>
              <a:rPr lang="en-GB" dirty="0" err="1"/>
              <a:t>Exco</a:t>
            </a:r>
            <a:r>
              <a:rPr lang="en-GB" dirty="0"/>
              <a:t> voting members</a:t>
            </a:r>
            <a:r>
              <a:rPr lang="en-GB"/>
              <a:t>: fined, suspended </a:t>
            </a:r>
            <a:r>
              <a:rPr lang="en-GB" dirty="0"/>
              <a:t>or banned, indicted by US or other authorities, or strong allegations</a:t>
            </a:r>
          </a:p>
          <a:p>
            <a:pPr lvl="0"/>
            <a:r>
              <a:rPr lang="en-GB" dirty="0"/>
              <a:t>Sunday Times team – vast evidence on Qatar</a:t>
            </a:r>
          </a:p>
          <a:p>
            <a:pPr lvl="0"/>
            <a:r>
              <a:rPr lang="en-GB" dirty="0"/>
              <a:t>Garcia Report into allegations: findings buried; FIFA official summary rejected by Garcia</a:t>
            </a:r>
          </a:p>
        </p:txBody>
      </p:sp>
      <p:pic>
        <p:nvPicPr>
          <p:cNvPr id="4" name="Picture 6" descr="Sepp Bl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028733"/>
            <a:ext cx="3225733" cy="19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essgazette.co.uk/wp-content/uploads/styles/node_image/public/sunday_times_fi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99" y="1012599"/>
            <a:ext cx="3083988" cy="20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arcia report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5" y="965951"/>
            <a:ext cx="3552395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0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311</Words>
  <Application>Microsoft Office PowerPoint</Application>
  <PresentationFormat>Widescreen</PresentationFormat>
  <Paragraphs>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LAST WEEK TODAY…</vt:lpstr>
      <vt:lpstr>PowerPoint Presentation</vt:lpstr>
      <vt:lpstr>PowerPoint Presentation</vt:lpstr>
      <vt:lpstr>Making Modern FIFA</vt:lpstr>
      <vt:lpstr>PowerPoint Presentation</vt:lpstr>
      <vt:lpstr>FIFA Episodes: 1. Main Corruption Case</vt:lpstr>
      <vt:lpstr>FIFA: 3. 2018 and 2022 World Cups</vt:lpstr>
      <vt:lpstr>PowerPoint Presentation</vt:lpstr>
      <vt:lpstr>PowerPoint Presentation</vt:lpstr>
      <vt:lpstr>PowerPoint Presentation</vt:lpstr>
      <vt:lpstr>PowerPoint Presentation</vt:lpstr>
      <vt:lpstr>Governance – Realities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32</cp:revision>
  <dcterms:created xsi:type="dcterms:W3CDTF">2017-10-04T22:14:08Z</dcterms:created>
  <dcterms:modified xsi:type="dcterms:W3CDTF">2017-10-31T15:53:37Z</dcterms:modified>
</cp:coreProperties>
</file>