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355" r:id="rId5"/>
    <p:sldId id="357" r:id="rId6"/>
    <p:sldId id="356" r:id="rId7"/>
    <p:sldId id="358" r:id="rId8"/>
    <p:sldId id="361" r:id="rId9"/>
    <p:sldId id="363" r:id="rId10"/>
    <p:sldId id="359" r:id="rId11"/>
    <p:sldId id="3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CB7-887A-4736-9856-0F86BEFA692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B26E-F2C3-42E0-BFEA-A7F78A6A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EmbededVideos/Lecture9/Middle%20East%202010%20-%20BBC%20Debate_%20Making%20Peace%20in%20the%20Middle%20East%20(youtubemp4.to)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.vimeo.com/video/55566436" TargetMode="External"/><Relationship Id="rId3" Type="http://schemas.openxmlformats.org/officeDocument/2006/relationships/hyperlink" Target="https://player.vimeo.com/video/55564686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layer.vimeo.com/video/55557366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player.vimeo.com/video/555618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ountain&#10;&#10;Description generated with high confidence">
            <a:extLst>
              <a:ext uri="{FF2B5EF4-FFF2-40B4-BE49-F238E27FC236}">
                <a16:creationId xmlns:a16="http://schemas.microsoft.com/office/drawing/2014/main" id="{16ADFAD5-174F-4817-9A23-1943F1528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EE65-52EE-41A2-ADDD-63816DB9150B}"/>
              </a:ext>
            </a:extLst>
          </p:cNvPr>
          <p:cNvSpPr txBox="1"/>
          <p:nvPr/>
        </p:nvSpPr>
        <p:spPr>
          <a:xfrm>
            <a:off x="801857" y="651959"/>
            <a:ext cx="1074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E15BA-DB5D-4B6A-80A1-3770746C6F22}"/>
              </a:ext>
            </a:extLst>
          </p:cNvPr>
          <p:cNvSpPr txBox="1"/>
          <p:nvPr/>
        </p:nvSpPr>
        <p:spPr>
          <a:xfrm>
            <a:off x="801857" y="4972050"/>
            <a:ext cx="426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ckwell Extra Bold" panose="02060903040505020403" pitchFamily="18" charset="0"/>
              </a:rPr>
              <a:t>Lecture #9</a:t>
            </a:r>
          </a:p>
        </p:txBody>
      </p:sp>
    </p:spTree>
    <p:extLst>
      <p:ext uri="{BB962C8B-B14F-4D97-AF65-F5344CB8AC3E}">
        <p14:creationId xmlns:p14="http://schemas.microsoft.com/office/powerpoint/2010/main" val="14065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9230"/>
            <a:ext cx="9144000" cy="4818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76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examine the transcendent power of soccer in the world- a game that is helping to change the lives of individuals and communities across all continents.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analyze the relationship of soccer to social movements, gender, architecture, ethics and aesthetics.  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D4C37-CF6A-4840-A844-BCCBF689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D6F43-EE47-4049-8862-7D988A89A1E5}"/>
              </a:ext>
            </a:extLst>
          </p:cNvPr>
          <p:cNvSpPr txBox="1"/>
          <p:nvPr/>
        </p:nvSpPr>
        <p:spPr>
          <a:xfrm>
            <a:off x="777240" y="582931"/>
            <a:ext cx="10771293" cy="237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War &amp; Peace</a:t>
            </a:r>
          </a:p>
          <a:p>
            <a:r>
              <a:rPr 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In The Middle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5E5EE-79B6-4AF5-866E-917F34B85C46}"/>
              </a:ext>
            </a:extLst>
          </p:cNvPr>
          <p:cNvSpPr txBox="1"/>
          <p:nvPr/>
        </p:nvSpPr>
        <p:spPr>
          <a:xfrm>
            <a:off x="182880" y="4126230"/>
            <a:ext cx="7143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This is not an official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CERTIFICATE 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This is a THANK YOU note for your interest, patience and now a better understanding of the Middle East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Amnon Zohar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zohar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.amnon@</a:t>
            </a:r>
            <a:r>
              <a:rPr 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gmail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endParaRPr lang="en-US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00C487-34F7-4D4C-BDBA-FB74AD5E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47F398-790A-4C22-8E3A-E81B34DA39F5}"/>
              </a:ext>
            </a:extLst>
          </p:cNvPr>
          <p:cNvSpPr txBox="1"/>
          <p:nvPr/>
        </p:nvSpPr>
        <p:spPr>
          <a:xfrm>
            <a:off x="6977575" y="5950634"/>
            <a:ext cx="4628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of Return</a:t>
            </a:r>
          </a:p>
        </p:txBody>
      </p:sp>
    </p:spTree>
    <p:extLst>
      <p:ext uri="{BB962C8B-B14F-4D97-AF65-F5344CB8AC3E}">
        <p14:creationId xmlns:p14="http://schemas.microsoft.com/office/powerpoint/2010/main" val="40367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8FB5C18-90C4-4CFB-BBF4-24BF58E5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9"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6A8C0-EF82-4024-8E7D-93A9D97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21309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92EA29-58C7-44EF-8F8C-7F1513FF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27380"/>
            <a:ext cx="3651466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Data:</a:t>
            </a:r>
          </a:p>
          <a:p>
            <a:r>
              <a:rPr lang="en-US" sz="1800" dirty="0"/>
              <a:t>30,000 Gazan march on or near the Israeli border</a:t>
            </a:r>
          </a:p>
          <a:p>
            <a:r>
              <a:rPr lang="en-US" sz="1800" dirty="0"/>
              <a:t>18 Palestinians killed by IDF</a:t>
            </a:r>
          </a:p>
          <a:p>
            <a:r>
              <a:rPr lang="en-US" sz="1800" dirty="0"/>
              <a:t>Worst violence since 2014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Information:</a:t>
            </a:r>
          </a:p>
          <a:p>
            <a:r>
              <a:rPr lang="en-US" sz="1800" dirty="0"/>
              <a:t>Hamas organized /participated</a:t>
            </a:r>
          </a:p>
          <a:p>
            <a:r>
              <a:rPr lang="en-US" sz="1800" dirty="0"/>
              <a:t>Stones, tires, Molotov cocktails</a:t>
            </a:r>
          </a:p>
          <a:p>
            <a:r>
              <a:rPr lang="en-US" sz="1800" dirty="0"/>
              <a:t>Some protesters were shot in back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Intelligence:</a:t>
            </a:r>
          </a:p>
          <a:p>
            <a:r>
              <a:rPr lang="en-US" sz="1800" dirty="0"/>
              <a:t>March of “Return” </a:t>
            </a:r>
          </a:p>
          <a:p>
            <a:r>
              <a:rPr lang="en-US" sz="1800" dirty="0"/>
              <a:t>Not PA – West Bank (Unity)</a:t>
            </a:r>
          </a:p>
          <a:p>
            <a:r>
              <a:rPr lang="en-US" sz="1800" dirty="0"/>
              <a:t>U.S. Cover – Saudi recognition</a:t>
            </a:r>
          </a:p>
          <a:p>
            <a:endParaRPr lang="en-US" sz="1800" dirty="0"/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90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E83FAF98-D97E-4F93-8FA9-6DC882502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6" r="587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1AAE95B-DD21-48D1-B9A8-75FFB058B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04945"/>
            <a:ext cx="10905066" cy="433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CAFA3-9231-44A2-BB52-F67CF461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sz="32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Munk</a:t>
            </a: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Debates – November 2012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 it resolved that </a:t>
            </a:r>
            <a:r>
              <a:rPr lang="en-US" sz="2700" dirty="0">
                <a:solidFill>
                  <a:schemeClr val="bg1"/>
                </a:solidFill>
              </a:rPr>
              <a:t> the world cannot tolerate an Iran with nuclear weapons capability...</a:t>
            </a:r>
            <a:endParaRPr lang="en-US" sz="27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0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CA4715-3FAF-4FA9-BC86-3D4227228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44" y="2378661"/>
            <a:ext cx="6958911" cy="4351338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865ACD0-1B81-411B-A837-9A8F20633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25" y="333741"/>
            <a:ext cx="7400925" cy="1640864"/>
          </a:xfrm>
          <a:prstGeom prst="rect">
            <a:avLst/>
          </a:prstGeom>
        </p:spPr>
      </p:pic>
      <p:pic>
        <p:nvPicPr>
          <p:cNvPr id="11" name="Graphic 10" descr="Video camera">
            <a:hlinkClick r:id="rId5"/>
            <a:extLst>
              <a:ext uri="{FF2B5EF4-FFF2-40B4-BE49-F238E27FC236}">
                <a16:creationId xmlns:a16="http://schemas.microsoft.com/office/drawing/2014/main" id="{119F5FEA-4FE6-42B9-BBA5-645A7B4A5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28" y="3103101"/>
            <a:ext cx="914400" cy="914400"/>
          </a:xfrm>
          <a:prstGeom prst="rect">
            <a:avLst/>
          </a:prstGeom>
        </p:spPr>
      </p:pic>
      <p:pic>
        <p:nvPicPr>
          <p:cNvPr id="12" name="Graphic 11" descr="Video camera">
            <a:hlinkClick r:id="rId8"/>
            <a:extLst>
              <a:ext uri="{FF2B5EF4-FFF2-40B4-BE49-F238E27FC236}">
                <a16:creationId xmlns:a16="http://schemas.microsoft.com/office/drawing/2014/main" id="{CB723C96-833B-4E13-802F-CE8E2450E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6088" y="3103101"/>
            <a:ext cx="914400" cy="914400"/>
          </a:xfrm>
          <a:prstGeom prst="rect">
            <a:avLst/>
          </a:prstGeom>
        </p:spPr>
      </p:pic>
      <p:pic>
        <p:nvPicPr>
          <p:cNvPr id="13" name="Graphic 12" descr="Video camera">
            <a:hlinkClick r:id="rId9"/>
            <a:extLst>
              <a:ext uri="{FF2B5EF4-FFF2-40B4-BE49-F238E27FC236}">
                <a16:creationId xmlns:a16="http://schemas.microsoft.com/office/drawing/2014/main" id="{EAD8777F-DC8A-4485-9138-396CA5B30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28" y="4974099"/>
            <a:ext cx="914400" cy="914400"/>
          </a:xfrm>
          <a:prstGeom prst="rect">
            <a:avLst/>
          </a:prstGeom>
        </p:spPr>
      </p:pic>
      <p:pic>
        <p:nvPicPr>
          <p:cNvPr id="14" name="Graphic 13" descr="Video camera">
            <a:hlinkClick r:id="rId3"/>
            <a:extLst>
              <a:ext uri="{FF2B5EF4-FFF2-40B4-BE49-F238E27FC236}">
                <a16:creationId xmlns:a16="http://schemas.microsoft.com/office/drawing/2014/main" id="{D0CD8763-5877-4183-A084-4B6EBB9F0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8488" y="53093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1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260AE7-5D52-461F-8FE7-6B7B7E4F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98" y="289816"/>
            <a:ext cx="4103004" cy="4951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5F3DD-A218-4A02-AB39-5220854DC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972" y="745588"/>
            <a:ext cx="6623598" cy="46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8CA4AC-4725-43AE-858E-7387EF4D8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r="12732" b="1"/>
          <a:stretch/>
        </p:blipFill>
        <p:spPr>
          <a:xfrm>
            <a:off x="5289452" y="1690688"/>
            <a:ext cx="6233160" cy="4486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5B80F-1704-4ADE-9A8B-3425F3B5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C0066"/>
                </a:solidFill>
                <a:latin typeface="Wide Latin" panose="020A0A07050505020404" pitchFamily="18" charset="0"/>
              </a:rPr>
              <a:t>The greatest show on Earth.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77786E-8A62-44E6-954C-726C75FFE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" y="2958112"/>
            <a:ext cx="5158417" cy="4272681"/>
          </a:xfrm>
        </p:spPr>
      </p:pic>
    </p:spTree>
    <p:extLst>
      <p:ext uri="{BB962C8B-B14F-4D97-AF65-F5344CB8AC3E}">
        <p14:creationId xmlns:p14="http://schemas.microsoft.com/office/powerpoint/2010/main" val="384278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E81F-CD9F-4D8E-A539-DEBAB9AE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staying in town this summer (and even if you’re not)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843F-7B3D-4050-89A2-E068B79F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you’re frequenting a pub – you’ll have to speak Soccer;</a:t>
            </a:r>
          </a:p>
          <a:p>
            <a:pPr marL="0" indent="0">
              <a:buNone/>
            </a:pPr>
            <a:r>
              <a:rPr lang="en-US" dirty="0"/>
              <a:t>If any of your friends have an affinity to any of the 32 flags – you’ll have to speak Soccer;</a:t>
            </a:r>
          </a:p>
          <a:p>
            <a:pPr marL="0" indent="0">
              <a:buNone/>
            </a:pPr>
            <a:r>
              <a:rPr lang="en-US" dirty="0"/>
              <a:t>If you are still working in an office environment you will not get to the water cooler if you can’t speak Soccer. </a:t>
            </a:r>
          </a:p>
          <a:p>
            <a:pPr marL="0" indent="0">
              <a:buNone/>
            </a:pPr>
            <a:r>
              <a:rPr lang="en-US" dirty="0"/>
              <a:t>The solution:</a:t>
            </a:r>
          </a:p>
          <a:p>
            <a:pPr marL="0" indent="0">
              <a:buNone/>
            </a:pPr>
            <a:r>
              <a:rPr lang="en-US" dirty="0"/>
              <a:t>Sign up to Football (that’s the right name) – A National Mirror a course I will be lecturing beginning May 2 – Limited Space still available</a:t>
            </a:r>
          </a:p>
          <a:p>
            <a:pPr marL="0" indent="0">
              <a:buNone/>
            </a:pPr>
            <a:r>
              <a:rPr lang="en-US" dirty="0"/>
              <a:t>If it’s not for you forward to a LIFE member friend.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288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Extra Bold</vt:lpstr>
      <vt:lpstr>Wide Latin</vt:lpstr>
      <vt:lpstr>Office Theme</vt:lpstr>
      <vt:lpstr>PowerPoint Presentation</vt:lpstr>
      <vt:lpstr>PowerPoint Presentation</vt:lpstr>
      <vt:lpstr>Situation Analysis</vt:lpstr>
      <vt:lpstr>PowerPoint Presentation</vt:lpstr>
      <vt:lpstr>The Munk Debates – November 2012 Be it resolved that  the world cannot tolerate an Iran with nuclear weapons capability...</vt:lpstr>
      <vt:lpstr>PowerPoint Presentation</vt:lpstr>
      <vt:lpstr>PowerPoint Presentation</vt:lpstr>
      <vt:lpstr>The greatest show on Earth. </vt:lpstr>
      <vt:lpstr>If you’re staying in town this summer (and even if you’re not)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135</cp:revision>
  <dcterms:created xsi:type="dcterms:W3CDTF">2017-12-14T21:00:06Z</dcterms:created>
  <dcterms:modified xsi:type="dcterms:W3CDTF">2018-04-06T21:51:40Z</dcterms:modified>
</cp:coreProperties>
</file>