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55" r:id="rId3"/>
    <p:sldId id="354" r:id="rId4"/>
    <p:sldId id="256" r:id="rId5"/>
    <p:sldId id="345" r:id="rId6"/>
    <p:sldId id="348" r:id="rId7"/>
    <p:sldId id="344" r:id="rId8"/>
    <p:sldId id="342" r:id="rId9"/>
    <p:sldId id="346" r:id="rId10"/>
    <p:sldId id="349" r:id="rId11"/>
    <p:sldId id="350" r:id="rId12"/>
    <p:sldId id="351" r:id="rId13"/>
    <p:sldId id="352" r:id="rId14"/>
    <p:sldId id="353" r:id="rId15"/>
    <p:sldId id="276" r:id="rId16"/>
    <p:sldId id="35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B84CB7-887A-4736-9856-0F86BEFA6926}"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155954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84CB7-887A-4736-9856-0F86BEFA6926}"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1454701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84CB7-887A-4736-9856-0F86BEFA6926}"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165180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84CB7-887A-4736-9856-0F86BEFA6926}"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335569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B84CB7-887A-4736-9856-0F86BEFA6926}"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239299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B84CB7-887A-4736-9856-0F86BEFA6926}"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423322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B84CB7-887A-4736-9856-0F86BEFA6926}" type="datetimeFigureOut">
              <a:rPr lang="en-US" smtClean="0"/>
              <a:t>4/6/2018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382455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B84CB7-887A-4736-9856-0F86BEFA6926}" type="datetimeFigureOut">
              <a:rPr lang="en-US" smtClean="0"/>
              <a:t>4/6/2018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67695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84CB7-887A-4736-9856-0F86BEFA6926}" type="datetimeFigureOut">
              <a:rPr lang="en-US" smtClean="0"/>
              <a:t>4/6/2018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292043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B84CB7-887A-4736-9856-0F86BEFA6926}"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3000583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B84CB7-887A-4736-9856-0F86BEFA6926}"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6B26E-F2C3-42E0-BFEA-A7F78A6AFE32}" type="slidenum">
              <a:rPr lang="en-US" smtClean="0"/>
              <a:t>‹#›</a:t>
            </a:fld>
            <a:endParaRPr lang="en-US"/>
          </a:p>
        </p:txBody>
      </p:sp>
    </p:spTree>
    <p:extLst>
      <p:ext uri="{BB962C8B-B14F-4D97-AF65-F5344CB8AC3E}">
        <p14:creationId xmlns:p14="http://schemas.microsoft.com/office/powerpoint/2010/main" val="15683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B84CB7-887A-4736-9856-0F86BEFA6926}" type="datetimeFigureOut">
              <a:rPr lang="en-US" smtClean="0"/>
              <a:t>4/6/2018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6B26E-F2C3-42E0-BFEA-A7F78A6AFE32}" type="slidenum">
              <a:rPr lang="en-US" smtClean="0"/>
              <a:t>‹#›</a:t>
            </a:fld>
            <a:endParaRPr lang="en-US"/>
          </a:p>
        </p:txBody>
      </p:sp>
    </p:spTree>
    <p:extLst>
      <p:ext uri="{BB962C8B-B14F-4D97-AF65-F5344CB8AC3E}">
        <p14:creationId xmlns:p14="http://schemas.microsoft.com/office/powerpoint/2010/main" val="3274239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EmbededVideos/Lecture8/petrajordan-091119155755-phpapp01.pdf"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EmbededVideos/Lecture8/Petra%20-%20City%20of%20Mysteries.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rive.google.com/open?id=1nCXKKSvnic3Z7Bj0J4HIZNpi8oXBoiTl"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EmbededVideos/Lecture8/Jeita%20Grotto%20-%2010%20mins%20inside%20a%20dream.mp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EmbededVideos/Lecture8/Dhow%20Cruise%20To%20The%20Fjords%20(Khasab%20-%20Oman).mp4"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EmbededVideos/Lecture8/Iran%202012%20%20Isfahan%20%20Naghsh-e%20Jahan%20%20Iman%20Square%20%20Shah%20Square%20%20UNESCO%20World%20Heritage%20Site.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Desktop" TargetMode="Externa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EmbededVideos/Lecture8/ISIS%20destroys%20part%20of%20Roman%20theater%20in%20Palmyra%20%20Syrian%20antiquities%20chief.mp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IQMAhXJl27Q" TargetMode="External"/><Relationship Id="rId13" Type="http://schemas.openxmlformats.org/officeDocument/2006/relationships/hyperlink" Target="https://www.youtube.com/watch?v=dp0x9wfTpdc&amp;t=29s" TargetMode="External"/><Relationship Id="rId3" Type="http://schemas.openxmlformats.org/officeDocument/2006/relationships/hyperlink" Target="https://www.slideshare.net/secret/2e8wfy7gbVvriE" TargetMode="External"/><Relationship Id="rId7" Type="http://schemas.openxmlformats.org/officeDocument/2006/relationships/hyperlink" Target="https://www.youtube.com/watch?v=hdaZVfxoOK8" TargetMode="External"/><Relationship Id="rId12" Type="http://schemas.openxmlformats.org/officeDocument/2006/relationships/hyperlink" Target="https://www.youtube.com/watch?v=56LN995DR2E&amp;t=367s" TargetMode="External"/><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hyperlink" Target="https://www.youtube.com/watch?v=mi133Zr9EKw" TargetMode="External"/><Relationship Id="rId11" Type="http://schemas.openxmlformats.org/officeDocument/2006/relationships/hyperlink" Target="https://www.youtube.com/watch?v=dRqLHlk9heg&amp;t=5s" TargetMode="External"/><Relationship Id="rId5" Type="http://schemas.openxmlformats.org/officeDocument/2006/relationships/hyperlink" Target="https://www.youtube.com/watch?v=RmN8Y8zvuFk" TargetMode="External"/><Relationship Id="rId10" Type="http://schemas.openxmlformats.org/officeDocument/2006/relationships/hyperlink" Target="https://www.youtube.com/watch?v=IZXate5oxpk" TargetMode="External"/><Relationship Id="rId4" Type="http://schemas.openxmlformats.org/officeDocument/2006/relationships/hyperlink" Target="https://www.youtube.com/watch?v=tfJM_r9YAOI" TargetMode="External"/><Relationship Id="rId9" Type="http://schemas.openxmlformats.org/officeDocument/2006/relationships/hyperlink" Target="https://www.youtube.com/watch?v=YKk-JGeU_yY&amp;t=13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EmbededVideos/Lecture8/Jerusalem-090220110741-phpapp01.pdf"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EmbededVideos/Lecture8/JERUSALEM%20OLD%20CITY%20-%20TRAVEL%20VLOG%20(1).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EmbededVideos/Lecture8/ancient-egyptian-pyramids-1204046604675872-3.pdf"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EmbededVideos/Lecture8/5%20Biggest%20Mysteries%20%20Secrets%20Surrounding%20The%20Egyptians%20Pyramids%20(1).mp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EmbededVideos/Lecture8/Dead%20Sea%20360%20The%20legend%20of%20Sodom%20and%20Gomorrah.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EmbededVideos/Lecture8/Hanging%20Garden%20at%20Nineveh%20the%20Assyrian%20World%20Wonder%20later%20attributed%20to%20Nebuchadnezzar%20in%20Babylon.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EmbededVideos/Lecture8/Makkah%20%20Medina%202015%20Umrah%20%5bHD%5d.mp4"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ountain&#10;&#10;Description generated with high confidence">
            <a:extLst>
              <a:ext uri="{FF2B5EF4-FFF2-40B4-BE49-F238E27FC236}">
                <a16:creationId xmlns:a16="http://schemas.microsoft.com/office/drawing/2014/main" id="{16ADFAD5-174F-4817-9A23-1943F15280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004" r="1" b="1"/>
          <a:stretch/>
        </p:blipFill>
        <p:spPr>
          <a:xfrm>
            <a:off x="643467" y="643467"/>
            <a:ext cx="10905066" cy="5571066"/>
          </a:xfrm>
          <a:prstGeom prst="rect">
            <a:avLst/>
          </a:prstGeom>
        </p:spPr>
      </p:pic>
      <p:sp>
        <p:nvSpPr>
          <p:cNvPr id="6" name="TextBox 5">
            <a:extLst>
              <a:ext uri="{FF2B5EF4-FFF2-40B4-BE49-F238E27FC236}">
                <a16:creationId xmlns:a16="http://schemas.microsoft.com/office/drawing/2014/main" id="{D843EE65-52EE-41A2-ADDD-63816DB9150B}"/>
              </a:ext>
            </a:extLst>
          </p:cNvPr>
          <p:cNvSpPr txBox="1"/>
          <p:nvPr/>
        </p:nvSpPr>
        <p:spPr>
          <a:xfrm>
            <a:off x="801857" y="651959"/>
            <a:ext cx="10746676" cy="2308324"/>
          </a:xfrm>
          <a:prstGeom prst="rect">
            <a:avLst/>
          </a:prstGeom>
          <a:noFill/>
        </p:spPr>
        <p:txBody>
          <a:bodyPr wrap="square" rtlCol="0">
            <a:spAutoFit/>
          </a:bodyPr>
          <a:lstStyle/>
          <a:p>
            <a:r>
              <a:rPr lang="en-US" sz="9600" dirty="0">
                <a:solidFill>
                  <a:schemeClr val="bg1"/>
                </a:solidFill>
                <a:effectLst>
                  <a:outerShdw blurRad="38100" dist="38100" dir="2700000" algn="tl">
                    <a:srgbClr val="000000">
                      <a:alpha val="43137"/>
                    </a:srgbClr>
                  </a:outerShdw>
                </a:effectLst>
                <a:latin typeface="Rockwell Extra Bold" panose="02060903040505020403" pitchFamily="18" charset="0"/>
              </a:rPr>
              <a:t>War &amp; Peace</a:t>
            </a:r>
          </a:p>
          <a:p>
            <a:r>
              <a:rPr lang="en-US" sz="4800" dirty="0">
                <a:solidFill>
                  <a:schemeClr val="bg1"/>
                </a:solidFill>
                <a:latin typeface="Rockwell Extra Bold" panose="02060903040505020403" pitchFamily="18" charset="0"/>
              </a:rPr>
              <a:t>In The Middle East</a:t>
            </a:r>
          </a:p>
        </p:txBody>
      </p:sp>
      <p:sp>
        <p:nvSpPr>
          <p:cNvPr id="2" name="TextBox 1">
            <a:extLst>
              <a:ext uri="{FF2B5EF4-FFF2-40B4-BE49-F238E27FC236}">
                <a16:creationId xmlns:a16="http://schemas.microsoft.com/office/drawing/2014/main" id="{551E15BA-DB5D-4B6A-80A1-3770746C6F22}"/>
              </a:ext>
            </a:extLst>
          </p:cNvPr>
          <p:cNvSpPr txBox="1"/>
          <p:nvPr/>
        </p:nvSpPr>
        <p:spPr>
          <a:xfrm>
            <a:off x="801857" y="4972050"/>
            <a:ext cx="4261633" cy="646331"/>
          </a:xfrm>
          <a:prstGeom prst="rect">
            <a:avLst/>
          </a:prstGeom>
          <a:noFill/>
        </p:spPr>
        <p:txBody>
          <a:bodyPr wrap="square" rtlCol="0">
            <a:spAutoFit/>
          </a:bodyPr>
          <a:lstStyle/>
          <a:p>
            <a:r>
              <a:rPr lang="en-US" sz="3600" dirty="0">
                <a:solidFill>
                  <a:schemeClr val="bg1"/>
                </a:solidFill>
                <a:latin typeface="Rockwell Extra Bold" panose="02060903040505020403" pitchFamily="18" charset="0"/>
              </a:rPr>
              <a:t>Lecture #8</a:t>
            </a:r>
          </a:p>
        </p:txBody>
      </p:sp>
    </p:spTree>
    <p:extLst>
      <p:ext uri="{BB962C8B-B14F-4D97-AF65-F5344CB8AC3E}">
        <p14:creationId xmlns:p14="http://schemas.microsoft.com/office/powerpoint/2010/main" val="1406563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4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2" action="ppaction://hlinkfile"/>
            <a:extLst>
              <a:ext uri="{FF2B5EF4-FFF2-40B4-BE49-F238E27FC236}">
                <a16:creationId xmlns:a16="http://schemas.microsoft.com/office/drawing/2014/main" id="{C3AA5B5B-0F0A-44B1-A5E1-2B09FF565D95}"/>
              </a:ext>
            </a:extLst>
          </p:cNvPr>
          <p:cNvPicPr>
            <a:picLocks noChangeAspect="1"/>
          </p:cNvPicPr>
          <p:nvPr/>
        </p:nvPicPr>
        <p:blipFill rotWithShape="1">
          <a:blip r:embed="rId3">
            <a:extLst>
              <a:ext uri="{28A0092B-C50C-407E-A947-70E740481C1C}">
                <a14:useLocalDpi xmlns:a14="http://schemas.microsoft.com/office/drawing/2010/main" val="0"/>
              </a:ext>
            </a:extLst>
          </a:blip>
          <a:srcRect t="15084" r="1" b="8668"/>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4" action="ppaction://hlinkfile"/>
            <a:extLst>
              <a:ext uri="{FF2B5EF4-FFF2-40B4-BE49-F238E27FC236}">
                <a16:creationId xmlns:a16="http://schemas.microsoft.com/office/drawing/2014/main" id="{8E152478-FAA1-4393-B803-19C3215294A0}"/>
              </a:ext>
            </a:extLst>
          </p:cNvPr>
          <p:cNvPicPr>
            <a:picLocks noChangeAspect="1"/>
          </p:cNvPicPr>
          <p:nvPr/>
        </p:nvPicPr>
        <p:blipFill>
          <a:blip r:embed="rId5"/>
          <a:stretch>
            <a:fillRect/>
          </a:stretch>
        </p:blipFill>
        <p:spPr>
          <a:xfrm>
            <a:off x="1013546" y="4512252"/>
            <a:ext cx="1685925" cy="1047750"/>
          </a:xfrm>
          <a:prstGeom prst="rect">
            <a:avLst/>
          </a:prstGeom>
        </p:spPr>
      </p:pic>
    </p:spTree>
    <p:extLst>
      <p:ext uri="{BB962C8B-B14F-4D97-AF65-F5344CB8AC3E}">
        <p14:creationId xmlns:p14="http://schemas.microsoft.com/office/powerpoint/2010/main" val="246994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hlinkClick r:id="rId2"/>
            <a:extLst>
              <a:ext uri="{FF2B5EF4-FFF2-40B4-BE49-F238E27FC236}">
                <a16:creationId xmlns:a16="http://schemas.microsoft.com/office/drawing/2014/main" id="{6A039CE5-B6D7-4F78-B6BB-A356EEFA28F0}"/>
              </a:ext>
            </a:extLst>
          </p:cNvPr>
          <p:cNvPicPr>
            <a:picLocks noChangeAspect="1"/>
          </p:cNvPicPr>
          <p:nvPr/>
        </p:nvPicPr>
        <p:blipFill rotWithShape="1">
          <a:blip r:embed="rId3">
            <a:extLst>
              <a:ext uri="{28A0092B-C50C-407E-A947-70E740481C1C}">
                <a14:useLocalDpi xmlns:a14="http://schemas.microsoft.com/office/drawing/2010/main" val="0"/>
              </a:ext>
            </a:extLst>
          </a:blip>
          <a:srcRect t="1947" r="1" b="1"/>
          <a:stretch/>
        </p:blipFill>
        <p:spPr>
          <a:xfrm rot="21480000">
            <a:off x="1137837" y="1003258"/>
            <a:ext cx="9916327" cy="4764396"/>
          </a:xfrm>
          <a:prstGeom prst="rect">
            <a:avLst/>
          </a:prstGeom>
        </p:spPr>
      </p:pic>
      <p:pic>
        <p:nvPicPr>
          <p:cNvPr id="4" name="Picture 3">
            <a:hlinkClick r:id="rId4" action="ppaction://hlinkfile"/>
            <a:extLst>
              <a:ext uri="{FF2B5EF4-FFF2-40B4-BE49-F238E27FC236}">
                <a16:creationId xmlns:a16="http://schemas.microsoft.com/office/drawing/2014/main" id="{AD9DB165-CE86-4487-ADAD-CC594EDC86B4}"/>
              </a:ext>
            </a:extLst>
          </p:cNvPr>
          <p:cNvPicPr>
            <a:picLocks noChangeAspect="1"/>
          </p:cNvPicPr>
          <p:nvPr/>
        </p:nvPicPr>
        <p:blipFill>
          <a:blip r:embed="rId5"/>
          <a:stretch>
            <a:fillRect/>
          </a:stretch>
        </p:blipFill>
        <p:spPr>
          <a:xfrm>
            <a:off x="10291318" y="46825"/>
            <a:ext cx="1685925" cy="990600"/>
          </a:xfrm>
          <a:prstGeom prst="rect">
            <a:avLst/>
          </a:prstGeom>
        </p:spPr>
      </p:pic>
    </p:spTree>
    <p:extLst>
      <p:ext uri="{BB962C8B-B14F-4D97-AF65-F5344CB8AC3E}">
        <p14:creationId xmlns:p14="http://schemas.microsoft.com/office/powerpoint/2010/main" val="96893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84568D-B9C9-4146-87FE-895CB675E8A5}"/>
              </a:ext>
            </a:extLst>
          </p:cNvPr>
          <p:cNvPicPr>
            <a:picLocks noChangeAspect="1"/>
          </p:cNvPicPr>
          <p:nvPr/>
        </p:nvPicPr>
        <p:blipFill rotWithShape="1">
          <a:blip r:embed="rId2">
            <a:extLst>
              <a:ext uri="{28A0092B-C50C-407E-A947-70E740481C1C}">
                <a14:useLocalDpi xmlns:a14="http://schemas.microsoft.com/office/drawing/2010/main" val="0"/>
              </a:ext>
            </a:extLst>
          </a:blip>
          <a:srcRect l="11768" r="6999" b="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90E881-D8E5-41EA-8435-3AF59A256220}"/>
              </a:ext>
            </a:extLst>
          </p:cNvPr>
          <p:cNvSpPr txBox="1"/>
          <p:nvPr/>
        </p:nvSpPr>
        <p:spPr>
          <a:xfrm rot="20630675">
            <a:off x="1543050" y="2280672"/>
            <a:ext cx="8039100" cy="3046988"/>
          </a:xfrm>
          <a:prstGeom prst="rect">
            <a:avLst/>
          </a:prstGeom>
          <a:noFill/>
        </p:spPr>
        <p:txBody>
          <a:bodyPr wrap="square" rtlCol="0">
            <a:spAutoFit/>
          </a:bodyPr>
          <a:lstStyle/>
          <a:p>
            <a:pPr algn="ctr"/>
            <a:r>
              <a:rPr lang="en-US" sz="9600" dirty="0">
                <a:solidFill>
                  <a:schemeClr val="accent1">
                    <a:lumMod val="75000"/>
                  </a:schemeClr>
                </a:solidFill>
                <a:latin typeface="Berlin Sans FB Demi" panose="020E0802020502020306" pitchFamily="34" charset="0"/>
                <a:hlinkClick r:id="rId3" action="ppaction://hlinkfile"/>
              </a:rPr>
              <a:t>The Oman Fjords </a:t>
            </a:r>
            <a:endParaRPr lang="en-US" sz="9600" dirty="0">
              <a:solidFill>
                <a:schemeClr val="accent1">
                  <a:lumMod val="75000"/>
                </a:schemeClr>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4907DC7D-0A45-4153-ADAE-FD3A80840CEA}"/>
              </a:ext>
            </a:extLst>
          </p:cNvPr>
          <p:cNvPicPr>
            <a:picLocks noChangeAspect="1"/>
          </p:cNvPicPr>
          <p:nvPr/>
        </p:nvPicPr>
        <p:blipFill>
          <a:blip r:embed="rId4"/>
          <a:stretch>
            <a:fillRect/>
          </a:stretch>
        </p:blipFill>
        <p:spPr>
          <a:xfrm>
            <a:off x="643467" y="5227920"/>
            <a:ext cx="1724025" cy="990600"/>
          </a:xfrm>
          <a:prstGeom prst="rect">
            <a:avLst/>
          </a:prstGeom>
        </p:spPr>
      </p:pic>
    </p:spTree>
    <p:extLst>
      <p:ext uri="{BB962C8B-B14F-4D97-AF65-F5344CB8AC3E}">
        <p14:creationId xmlns:p14="http://schemas.microsoft.com/office/powerpoint/2010/main" val="316865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C1D4DA4-3920-4A32-9203-9C1D3BC47DEC}"/>
              </a:ext>
            </a:extLst>
          </p:cNvPr>
          <p:cNvPicPr>
            <a:picLocks noChangeAspect="1"/>
          </p:cNvPicPr>
          <p:nvPr/>
        </p:nvPicPr>
        <p:blipFill rotWithShape="1">
          <a:blip r:embed="rId2">
            <a:extLst>
              <a:ext uri="{28A0092B-C50C-407E-A947-70E740481C1C}">
                <a14:useLocalDpi xmlns:a14="http://schemas.microsoft.com/office/drawing/2010/main" val="0"/>
              </a:ext>
            </a:extLst>
          </a:blip>
          <a:srcRect l="25267" r="16952" b="-2"/>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738A30-95DC-4B33-A90B-6504B8A189DC}"/>
              </a:ext>
            </a:extLst>
          </p:cNvPr>
          <p:cNvPicPr>
            <a:picLocks noChangeAspect="1"/>
          </p:cNvPicPr>
          <p:nvPr/>
        </p:nvPicPr>
        <p:blipFill rotWithShape="1">
          <a:blip r:embed="rId3">
            <a:extLst>
              <a:ext uri="{28A0092B-C50C-407E-A947-70E740481C1C}">
                <a14:useLocalDpi xmlns:a14="http://schemas.microsoft.com/office/drawing/2010/main" val="0"/>
              </a:ext>
            </a:extLst>
          </a:blip>
          <a:srcRect l="18677" r="24465"/>
          <a:stretch/>
        </p:blipFill>
        <p:spPr>
          <a:xfrm>
            <a:off x="641180" y="643467"/>
            <a:ext cx="5129784" cy="5571066"/>
          </a:xfrm>
          <a:prstGeom prst="rect">
            <a:avLst/>
          </a:prstGeom>
        </p:spPr>
      </p:pic>
      <p:pic>
        <p:nvPicPr>
          <p:cNvPr id="6" name="Picture 5">
            <a:hlinkClick r:id="rId4" action="ppaction://hlinkfile"/>
            <a:extLst>
              <a:ext uri="{FF2B5EF4-FFF2-40B4-BE49-F238E27FC236}">
                <a16:creationId xmlns:a16="http://schemas.microsoft.com/office/drawing/2014/main" id="{63BFA87D-381B-494A-8EE7-10F70AB23766}"/>
              </a:ext>
            </a:extLst>
          </p:cNvPr>
          <p:cNvPicPr>
            <a:picLocks noChangeAspect="1"/>
          </p:cNvPicPr>
          <p:nvPr/>
        </p:nvPicPr>
        <p:blipFill>
          <a:blip r:embed="rId5"/>
          <a:stretch>
            <a:fillRect/>
          </a:stretch>
        </p:blipFill>
        <p:spPr>
          <a:xfrm>
            <a:off x="5159968" y="5728758"/>
            <a:ext cx="1714500" cy="971550"/>
          </a:xfrm>
          <a:prstGeom prst="rect">
            <a:avLst/>
          </a:prstGeom>
        </p:spPr>
      </p:pic>
    </p:spTree>
    <p:extLst>
      <p:ext uri="{BB962C8B-B14F-4D97-AF65-F5344CB8AC3E}">
        <p14:creationId xmlns:p14="http://schemas.microsoft.com/office/powerpoint/2010/main" val="57539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2" action="ppaction://hlinkfile"/>
            <a:extLst>
              <a:ext uri="{FF2B5EF4-FFF2-40B4-BE49-F238E27FC236}">
                <a16:creationId xmlns:a16="http://schemas.microsoft.com/office/drawing/2014/main" id="{56247484-9DC4-4874-A942-10E59EFE1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77" y="1771566"/>
            <a:ext cx="9951041" cy="3308721"/>
          </a:xfrm>
          <a:prstGeom prst="rect">
            <a:avLst/>
          </a:prstGeom>
        </p:spPr>
      </p:pic>
      <p:sp>
        <p:nvSpPr>
          <p:cNvPr id="4" name="TextBox 3">
            <a:extLst>
              <a:ext uri="{FF2B5EF4-FFF2-40B4-BE49-F238E27FC236}">
                <a16:creationId xmlns:a16="http://schemas.microsoft.com/office/drawing/2014/main" id="{AB549E2C-DEFA-4802-912F-C738B01B21F2}"/>
              </a:ext>
            </a:extLst>
          </p:cNvPr>
          <p:cNvSpPr txBox="1"/>
          <p:nvPr/>
        </p:nvSpPr>
        <p:spPr>
          <a:xfrm>
            <a:off x="2499744" y="4966750"/>
            <a:ext cx="6204885" cy="1015663"/>
          </a:xfrm>
          <a:prstGeom prst="rect">
            <a:avLst/>
          </a:prstGeom>
          <a:noFill/>
        </p:spPr>
        <p:txBody>
          <a:bodyPr wrap="square" rtlCol="0">
            <a:spAutoFit/>
          </a:bodyPr>
          <a:lstStyle/>
          <a:p>
            <a:pPr algn="ctr"/>
            <a:r>
              <a:rPr lang="en-US" sz="6000" dirty="0">
                <a:latin typeface="Berlin Sans FB Demi" panose="020E0802020502020306" pitchFamily="34" charset="0"/>
              </a:rPr>
              <a:t>Palmyra, Syria</a:t>
            </a:r>
          </a:p>
        </p:txBody>
      </p:sp>
      <p:pic>
        <p:nvPicPr>
          <p:cNvPr id="5" name="Picture 4">
            <a:hlinkClick r:id="rId4" action="ppaction://hlinkfile"/>
            <a:extLst>
              <a:ext uri="{FF2B5EF4-FFF2-40B4-BE49-F238E27FC236}">
                <a16:creationId xmlns:a16="http://schemas.microsoft.com/office/drawing/2014/main" id="{33D8D01E-B3C4-4E46-BC3E-EAA5CE38B498}"/>
              </a:ext>
            </a:extLst>
          </p:cNvPr>
          <p:cNvPicPr>
            <a:picLocks noChangeAspect="1"/>
          </p:cNvPicPr>
          <p:nvPr/>
        </p:nvPicPr>
        <p:blipFill>
          <a:blip r:embed="rId5"/>
          <a:stretch>
            <a:fillRect/>
          </a:stretch>
        </p:blipFill>
        <p:spPr>
          <a:xfrm>
            <a:off x="9385593" y="5268884"/>
            <a:ext cx="1685925" cy="876300"/>
          </a:xfrm>
          <a:prstGeom prst="rect">
            <a:avLst/>
          </a:prstGeom>
        </p:spPr>
      </p:pic>
    </p:spTree>
    <p:extLst>
      <p:ext uri="{BB962C8B-B14F-4D97-AF65-F5344CB8AC3E}">
        <p14:creationId xmlns:p14="http://schemas.microsoft.com/office/powerpoint/2010/main" val="3589796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26FECF3-08F4-4A21-AA85-D56B38A810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22"/>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B0869EB-456B-4C66-A05A-EC998B6BD22F}"/>
              </a:ext>
            </a:extLst>
          </p:cNvPr>
          <p:cNvSpPr txBox="1"/>
          <p:nvPr/>
        </p:nvSpPr>
        <p:spPr>
          <a:xfrm flipH="1">
            <a:off x="57158" y="461280"/>
            <a:ext cx="11830050" cy="2800767"/>
          </a:xfrm>
          <a:prstGeom prst="rect">
            <a:avLst/>
          </a:prstGeom>
          <a:noFill/>
        </p:spPr>
        <p:txBody>
          <a:bodyPr wrap="square" rtlCol="0">
            <a:spAutoFit/>
          </a:bodyPr>
          <a:lstStyle/>
          <a:p>
            <a:r>
              <a:rPr lang="en-US" sz="8800" dirty="0">
                <a:solidFill>
                  <a:schemeClr val="bg1"/>
                </a:solidFill>
                <a:latin typeface="Rockwell Extra Bold" panose="02060903040505020403" pitchFamily="18" charset="0"/>
              </a:rPr>
              <a:t>War &amp; Peace in The Middle East</a:t>
            </a:r>
          </a:p>
        </p:txBody>
      </p:sp>
      <p:sp>
        <p:nvSpPr>
          <p:cNvPr id="9" name="TextBox 8">
            <a:extLst>
              <a:ext uri="{FF2B5EF4-FFF2-40B4-BE49-F238E27FC236}">
                <a16:creationId xmlns:a16="http://schemas.microsoft.com/office/drawing/2014/main" id="{70E63650-E944-46A7-895B-52709C79E56D}"/>
              </a:ext>
            </a:extLst>
          </p:cNvPr>
          <p:cNvSpPr txBox="1"/>
          <p:nvPr/>
        </p:nvSpPr>
        <p:spPr>
          <a:xfrm flipH="1">
            <a:off x="734486" y="3681359"/>
            <a:ext cx="9727674" cy="1323439"/>
          </a:xfrm>
          <a:prstGeom prst="rect">
            <a:avLst/>
          </a:prstGeom>
          <a:noFill/>
        </p:spPr>
        <p:txBody>
          <a:bodyPr wrap="square" rtlCol="0">
            <a:spAutoFit/>
          </a:bodyPr>
          <a:lstStyle/>
          <a:p>
            <a:r>
              <a:rPr lang="en-US" sz="4000" dirty="0">
                <a:solidFill>
                  <a:schemeClr val="bg1"/>
                </a:solidFill>
                <a:latin typeface="Rockwell Extra Bold" panose="02060903040505020403" pitchFamily="18" charset="0"/>
              </a:rPr>
              <a:t>Next Week:</a:t>
            </a:r>
          </a:p>
          <a:p>
            <a:r>
              <a:rPr lang="en-US" sz="4000" dirty="0">
                <a:solidFill>
                  <a:schemeClr val="bg1"/>
                </a:solidFill>
                <a:latin typeface="Rockwell Extra Bold" panose="02060903040505020403" pitchFamily="18" charset="0"/>
              </a:rPr>
              <a:t>Let’s Debate Some Key Issues</a:t>
            </a:r>
          </a:p>
        </p:txBody>
      </p:sp>
      <p:sp>
        <p:nvSpPr>
          <p:cNvPr id="10" name="TextBox 9">
            <a:extLst>
              <a:ext uri="{FF2B5EF4-FFF2-40B4-BE49-F238E27FC236}">
                <a16:creationId xmlns:a16="http://schemas.microsoft.com/office/drawing/2014/main" id="{899F8179-5F7C-4B03-AE27-D765E24532B4}"/>
              </a:ext>
            </a:extLst>
          </p:cNvPr>
          <p:cNvSpPr txBox="1"/>
          <p:nvPr/>
        </p:nvSpPr>
        <p:spPr>
          <a:xfrm flipH="1">
            <a:off x="876992" y="5248897"/>
            <a:ext cx="8183881" cy="1200329"/>
          </a:xfrm>
          <a:prstGeom prst="rect">
            <a:avLst/>
          </a:prstGeom>
          <a:noFill/>
        </p:spPr>
        <p:txBody>
          <a:bodyPr wrap="square" rtlCol="0">
            <a:spAutoFit/>
          </a:bodyPr>
          <a:lstStyle/>
          <a:p>
            <a:r>
              <a:rPr lang="en-US" sz="7200" dirty="0">
                <a:solidFill>
                  <a:schemeClr val="bg1"/>
                </a:solidFill>
                <a:latin typeface="Rockwell Extra Bold" panose="02060903040505020403" pitchFamily="18" charset="0"/>
              </a:rPr>
              <a:t>Thank You</a:t>
            </a:r>
          </a:p>
        </p:txBody>
      </p:sp>
    </p:spTree>
    <p:extLst>
      <p:ext uri="{BB962C8B-B14F-4D97-AF65-F5344CB8AC3E}">
        <p14:creationId xmlns:p14="http://schemas.microsoft.com/office/powerpoint/2010/main" val="215004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s://mail.google.com/mail/u/1/images/cleardot.gif">
            <a:extLst>
              <a:ext uri="{FF2B5EF4-FFF2-40B4-BE49-F238E27FC236}">
                <a16:creationId xmlns:a16="http://schemas.microsoft.com/office/drawing/2014/main" id="{890B68A5-E415-4F3D-B4B0-171AE547D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2949575"/>
            <a:ext cx="45719"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mail.google.com/mail/u/1/images/cleardot.gif">
            <a:extLst>
              <a:ext uri="{FF2B5EF4-FFF2-40B4-BE49-F238E27FC236}">
                <a16:creationId xmlns:a16="http://schemas.microsoft.com/office/drawing/2014/main" id="{294C2C42-0A1B-408F-93CC-3571C7838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2949575"/>
            <a:ext cx="45719"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mail.google.com/mail/u/1/images/cleardot.gif">
            <a:extLst>
              <a:ext uri="{FF2B5EF4-FFF2-40B4-BE49-F238E27FC236}">
                <a16:creationId xmlns:a16="http://schemas.microsoft.com/office/drawing/2014/main" id="{CA7B51A9-F8A2-468C-823D-80EE75248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2949575"/>
            <a:ext cx="45719"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ail.google.com/mail/u/1/images/cleardot.gif">
            <a:extLst>
              <a:ext uri="{FF2B5EF4-FFF2-40B4-BE49-F238E27FC236}">
                <a16:creationId xmlns:a16="http://schemas.microsoft.com/office/drawing/2014/main" id="{F07154B5-05A1-43FF-96B1-44DB0D6E4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2949575"/>
            <a:ext cx="45719"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88B17A78-DFAE-4EEB-867A-479F2F200F63}"/>
              </a:ext>
            </a:extLst>
          </p:cNvPr>
          <p:cNvSpPr>
            <a:spLocks noChangeArrowheads="1"/>
          </p:cNvSpPr>
          <p:nvPr/>
        </p:nvSpPr>
        <p:spPr bwMode="auto">
          <a:xfrm>
            <a:off x="2498725" y="1795413"/>
            <a:ext cx="7824718"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https://www.slideshare.net/secret/2e8wfy7gbVvriE</a:t>
            </a:r>
            <a:b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4"/>
              </a:rPr>
              <a:t>https://www.youtube.com/watch?v=tfJM_r9YAOI</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5"/>
              </a:rPr>
              <a:t>https://www.youtube.com/watch?v=RmN8Y8zvuFk</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6"/>
              </a:rPr>
              <a:t>https://www.youtube.com/watch?v=mi133Zr9EKw</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7"/>
              </a:rPr>
              <a:t>https://www.youtube.com/watch?v=hdaZVfxoOK8</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8"/>
              </a:rPr>
              <a:t>https://www.youtube.com/watch?v=IQMAhXJl27Q</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9"/>
              </a:rPr>
              <a:t>https://www.youtube.com/watch?v=YKk-JGeU_yY&amp;t=13s</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10"/>
              </a:rPr>
              <a:t>https://www.youtube.com/watch?v=IZXate5oxpk</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11"/>
              </a:rPr>
              <a:t>https://www.youtube.com/watch?v=dRqLHlk9heg&amp;t=5s</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13</a:t>
            </a:r>
            <a:b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12"/>
              </a:rPr>
              <a:t>https://www.youtube.com/watch?v=56LN995DR2E&amp;t=367s</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14</a:t>
            </a:r>
            <a:b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13"/>
              </a:rPr>
              <a:t>https://www.youtube.com/watch?v=dp0x9wfTpdc&amp;t=29s</a:t>
            </a:r>
            <a:r>
              <a:rPr kumimoji="0" lang="en-US" altLang="en-US" sz="9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Slide 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6145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4041517-D728-4A9A-829B-3AC3673B4DB9}"/>
              </a:ext>
            </a:extLst>
          </p:cNvPr>
          <p:cNvPicPr>
            <a:picLocks noChangeAspect="1"/>
          </p:cNvPicPr>
          <p:nvPr/>
        </p:nvPicPr>
        <p:blipFill rotWithShape="1">
          <a:blip r:embed="rId2"/>
          <a:srcRect l="16266" r="3514" b="-4"/>
          <a:stretch/>
        </p:blipFill>
        <p:spPr>
          <a:xfrm>
            <a:off x="7829551" y="2828925"/>
            <a:ext cx="4042410" cy="3388994"/>
          </a:xfrm>
          <a:prstGeom prst="rect">
            <a:avLst/>
          </a:prstGeom>
        </p:spPr>
      </p:pic>
      <p:pic>
        <p:nvPicPr>
          <p:cNvPr id="5" name="Picture 4">
            <a:extLst>
              <a:ext uri="{FF2B5EF4-FFF2-40B4-BE49-F238E27FC236}">
                <a16:creationId xmlns:a16="http://schemas.microsoft.com/office/drawing/2014/main" id="{EC364944-D2C8-40F9-9162-03B93866B170}"/>
              </a:ext>
            </a:extLst>
          </p:cNvPr>
          <p:cNvPicPr>
            <a:picLocks noChangeAspect="1"/>
          </p:cNvPicPr>
          <p:nvPr/>
        </p:nvPicPr>
        <p:blipFill rotWithShape="1">
          <a:blip r:embed="rId3"/>
          <a:srcRect t="1702" b="13260"/>
          <a:stretch/>
        </p:blipFill>
        <p:spPr>
          <a:xfrm>
            <a:off x="7829551" y="306909"/>
            <a:ext cx="4042409" cy="2286000"/>
          </a:xfrm>
          <a:prstGeom prst="rect">
            <a:avLst/>
          </a:prstGeom>
        </p:spPr>
      </p:pic>
      <p:sp>
        <p:nvSpPr>
          <p:cNvPr id="2" name="Title 1">
            <a:extLst>
              <a:ext uri="{FF2B5EF4-FFF2-40B4-BE49-F238E27FC236}">
                <a16:creationId xmlns:a16="http://schemas.microsoft.com/office/drawing/2014/main" id="{0F49A79E-6E1C-41B4-A91E-37141B222D76}"/>
              </a:ext>
            </a:extLst>
          </p:cNvPr>
          <p:cNvSpPr>
            <a:spLocks noGrp="1"/>
          </p:cNvSpPr>
          <p:nvPr>
            <p:ph type="title"/>
          </p:nvPr>
        </p:nvSpPr>
        <p:spPr>
          <a:xfrm>
            <a:off x="821516" y="640263"/>
            <a:ext cx="6474634" cy="1344975"/>
          </a:xfrm>
        </p:spPr>
        <p:txBody>
          <a:bodyPr>
            <a:normAutofit/>
          </a:bodyPr>
          <a:lstStyle/>
          <a:p>
            <a:r>
              <a:rPr lang="en-US" b="1" dirty="0">
                <a:latin typeface="Berlin Sans FB Demi" panose="020E0802020502020306" pitchFamily="34" charset="0"/>
              </a:rPr>
              <a:t>Come see the Middle East</a:t>
            </a:r>
          </a:p>
        </p:txBody>
      </p:sp>
      <p:pic>
        <p:nvPicPr>
          <p:cNvPr id="7" name="Content Placeholder 6">
            <a:extLst>
              <a:ext uri="{FF2B5EF4-FFF2-40B4-BE49-F238E27FC236}">
                <a16:creationId xmlns:a16="http://schemas.microsoft.com/office/drawing/2014/main" id="{78EEC3A0-0179-446F-AF12-C86F7B04EB8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8930" y="1985238"/>
            <a:ext cx="5270151" cy="4025006"/>
          </a:xfrm>
        </p:spPr>
      </p:pic>
    </p:spTree>
    <p:extLst>
      <p:ext uri="{BB962C8B-B14F-4D97-AF65-F5344CB8AC3E}">
        <p14:creationId xmlns:p14="http://schemas.microsoft.com/office/powerpoint/2010/main" val="1508295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20699495-8277-4219-90DA-E82937C40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753" y="643467"/>
            <a:ext cx="10734493" cy="5571066"/>
          </a:xfrm>
          <a:prstGeom prst="rect">
            <a:avLst/>
          </a:prstGeom>
        </p:spPr>
      </p:pic>
      <p:sp>
        <p:nvSpPr>
          <p:cNvPr id="12" name="Arrow: Down 11">
            <a:extLst>
              <a:ext uri="{FF2B5EF4-FFF2-40B4-BE49-F238E27FC236}">
                <a16:creationId xmlns:a16="http://schemas.microsoft.com/office/drawing/2014/main" id="{A5F9D363-7A04-4C12-A2C5-0CC96F8AF39A}"/>
              </a:ext>
            </a:extLst>
          </p:cNvPr>
          <p:cNvSpPr/>
          <p:nvPr/>
        </p:nvSpPr>
        <p:spPr>
          <a:xfrm rot="19980424">
            <a:off x="4351579" y="2921590"/>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91C01682-3E04-445D-AAF0-FB443E0C579E}"/>
              </a:ext>
            </a:extLst>
          </p:cNvPr>
          <p:cNvSpPr/>
          <p:nvPr/>
        </p:nvSpPr>
        <p:spPr>
          <a:xfrm rot="373914">
            <a:off x="5501506" y="2173444"/>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A1664313-AB11-4976-9E59-F860B15A0744}"/>
              </a:ext>
            </a:extLst>
          </p:cNvPr>
          <p:cNvSpPr/>
          <p:nvPr/>
        </p:nvSpPr>
        <p:spPr>
          <a:xfrm rot="373914">
            <a:off x="5842633" y="2479244"/>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4A1120A8-8F68-47D6-B774-B9B2F2826EED}"/>
              </a:ext>
            </a:extLst>
          </p:cNvPr>
          <p:cNvSpPr/>
          <p:nvPr/>
        </p:nvSpPr>
        <p:spPr>
          <a:xfrm rot="697278">
            <a:off x="6902810" y="2492450"/>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AC98E94D-A697-4D86-8599-7A419512D364}"/>
              </a:ext>
            </a:extLst>
          </p:cNvPr>
          <p:cNvSpPr/>
          <p:nvPr/>
        </p:nvSpPr>
        <p:spPr>
          <a:xfrm rot="17449807">
            <a:off x="5750893" y="3475766"/>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AB5B9DD0-21AE-47CE-82EE-8010C445BE3F}"/>
              </a:ext>
            </a:extLst>
          </p:cNvPr>
          <p:cNvSpPr/>
          <p:nvPr/>
        </p:nvSpPr>
        <p:spPr>
          <a:xfrm rot="19980424">
            <a:off x="4987969" y="2678147"/>
            <a:ext cx="172200"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BC79E714-E86A-4E72-B020-C1FE989258D9}"/>
              </a:ext>
            </a:extLst>
          </p:cNvPr>
          <p:cNvSpPr/>
          <p:nvPr/>
        </p:nvSpPr>
        <p:spPr>
          <a:xfrm rot="19980424">
            <a:off x="5102074" y="2362738"/>
            <a:ext cx="172200"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F3F61BA8-34A3-47B2-AA0D-7D87F0C21639}"/>
              </a:ext>
            </a:extLst>
          </p:cNvPr>
          <p:cNvSpPr/>
          <p:nvPr/>
        </p:nvSpPr>
        <p:spPr>
          <a:xfrm rot="14631761">
            <a:off x="6735169" y="3873029"/>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65E77EB-A5A2-4C07-A309-5319454C2B67}"/>
              </a:ext>
            </a:extLst>
          </p:cNvPr>
          <p:cNvSpPr/>
          <p:nvPr/>
        </p:nvSpPr>
        <p:spPr>
          <a:xfrm rot="5878626">
            <a:off x="5496263" y="2936448"/>
            <a:ext cx="346364" cy="39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3D58C20E-BC93-45F0-B465-0CAA37574757}"/>
              </a:ext>
            </a:extLst>
          </p:cNvPr>
          <p:cNvSpPr/>
          <p:nvPr/>
        </p:nvSpPr>
        <p:spPr>
          <a:xfrm rot="2978732">
            <a:off x="5360614" y="2691480"/>
            <a:ext cx="159144" cy="419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800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og drinking water from a beach&#10;&#10;Description generated with high confidence">
            <a:extLst>
              <a:ext uri="{FF2B5EF4-FFF2-40B4-BE49-F238E27FC236}">
                <a16:creationId xmlns:a16="http://schemas.microsoft.com/office/drawing/2014/main" id="{0F8010AB-3DDA-40D2-974B-26F8402083F1}"/>
              </a:ext>
            </a:extLst>
          </p:cNvPr>
          <p:cNvPicPr>
            <a:picLocks noChangeAspect="1"/>
          </p:cNvPicPr>
          <p:nvPr/>
        </p:nvPicPr>
        <p:blipFill rotWithShape="1">
          <a:blip r:embed="rId2"/>
          <a:srcRect r="170" b="-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22883F92-9737-43FD-8B48-A3267E8CC977}"/>
              </a:ext>
            </a:extLst>
          </p:cNvPr>
          <p:cNvSpPr/>
          <p:nvPr/>
        </p:nvSpPr>
        <p:spPr>
          <a:xfrm>
            <a:off x="1749287" y="3244334"/>
            <a:ext cx="8560904" cy="369332"/>
          </a:xfrm>
          <a:prstGeom prst="rect">
            <a:avLst/>
          </a:prstGeom>
        </p:spPr>
        <p:txBody>
          <a:bodyPr wrap="square">
            <a:spAutoFit/>
          </a:bodyPr>
          <a:lstStyle/>
          <a:p>
            <a:pPr>
              <a:spcAft>
                <a:spcPts val="600"/>
              </a:spcAft>
            </a:pPr>
            <a:r>
              <a:rPr lang="en-US" dirty="0"/>
              <a:t> </a:t>
            </a:r>
            <a:endParaRPr lang="en-US"/>
          </a:p>
        </p:txBody>
      </p:sp>
      <p:sp>
        <p:nvSpPr>
          <p:cNvPr id="10" name="TextBox 9">
            <a:extLst>
              <a:ext uri="{FF2B5EF4-FFF2-40B4-BE49-F238E27FC236}">
                <a16:creationId xmlns:a16="http://schemas.microsoft.com/office/drawing/2014/main" id="{CC4CFFC7-0F15-40AD-AAE9-D42F9539A127}"/>
              </a:ext>
            </a:extLst>
          </p:cNvPr>
          <p:cNvSpPr txBox="1"/>
          <p:nvPr/>
        </p:nvSpPr>
        <p:spPr>
          <a:xfrm>
            <a:off x="2001078" y="1497496"/>
            <a:ext cx="45719" cy="369332"/>
          </a:xfrm>
          <a:prstGeom prst="rect">
            <a:avLst/>
          </a:prstGeom>
          <a:noFill/>
        </p:spPr>
        <p:txBody>
          <a:bodyPr wrap="square" rtlCol="0">
            <a:spAutoFit/>
          </a:bodyPr>
          <a:lstStyle/>
          <a:p>
            <a:pPr>
              <a:spcAft>
                <a:spcPts val="600"/>
              </a:spcAft>
            </a:pPr>
            <a:r>
              <a:rPr lang="en-US" dirty="0"/>
              <a:t>  </a:t>
            </a:r>
            <a:endParaRPr lang="en-US"/>
          </a:p>
        </p:txBody>
      </p:sp>
      <p:sp>
        <p:nvSpPr>
          <p:cNvPr id="12" name="TextBox 11">
            <a:extLst>
              <a:ext uri="{FF2B5EF4-FFF2-40B4-BE49-F238E27FC236}">
                <a16:creationId xmlns:a16="http://schemas.microsoft.com/office/drawing/2014/main" id="{9CF1CE57-E2BB-49EB-A5ED-EFDA9D0A1CC3}"/>
              </a:ext>
            </a:extLst>
          </p:cNvPr>
          <p:cNvSpPr txBox="1"/>
          <p:nvPr/>
        </p:nvSpPr>
        <p:spPr>
          <a:xfrm>
            <a:off x="914400" y="937426"/>
            <a:ext cx="10634133" cy="5755422"/>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solidFill>
                  <a:schemeClr val="bg1"/>
                </a:solidFill>
                <a:latin typeface="Rockwell Extra Bold" panose="02060903040505020403" pitchFamily="18" charset="0"/>
              </a:rPr>
              <a:t>Last week today</a:t>
            </a:r>
          </a:p>
          <a:p>
            <a:pPr marL="457200" indent="-457200">
              <a:buFont typeface="Wingdings" panose="05000000000000000000" pitchFamily="2" charset="2"/>
              <a:buChar char="ü"/>
            </a:pPr>
            <a:r>
              <a:rPr lang="en-US" sz="2800" dirty="0">
                <a:solidFill>
                  <a:schemeClr val="bg1"/>
                </a:solidFill>
                <a:latin typeface="Rockwell Extra Bold" panose="02060903040505020403" pitchFamily="18" charset="0"/>
              </a:rPr>
              <a:t>Touring the Middle East</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Jerusalem</a:t>
            </a:r>
          </a:p>
          <a:p>
            <a:pPr marL="914400" lvl="1" indent="-457200">
              <a:buFont typeface="Wingdings" panose="05000000000000000000" pitchFamily="2" charset="2"/>
              <a:buChar char="ü"/>
            </a:pPr>
            <a:r>
              <a:rPr lang="en-US" sz="2000" dirty="0" err="1">
                <a:solidFill>
                  <a:schemeClr val="bg1"/>
                </a:solidFill>
                <a:latin typeface="Rockwell Extra Bold" panose="02060903040505020403" pitchFamily="18" charset="0"/>
              </a:rPr>
              <a:t>Mekka</a:t>
            </a:r>
            <a:r>
              <a:rPr lang="en-US" sz="2000" dirty="0">
                <a:solidFill>
                  <a:schemeClr val="bg1"/>
                </a:solidFill>
                <a:latin typeface="Rockwell Extra Bold" panose="02060903040505020403" pitchFamily="18" charset="0"/>
              </a:rPr>
              <a:t> and Medina</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Pyramids of Giza</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Petra</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Oman Fjords</a:t>
            </a:r>
          </a:p>
          <a:p>
            <a:pPr marL="914400" lvl="1" indent="-457200">
              <a:buFont typeface="Wingdings" panose="05000000000000000000" pitchFamily="2" charset="2"/>
              <a:buChar char="ü"/>
            </a:pPr>
            <a:r>
              <a:rPr lang="en-US" sz="2000" dirty="0" err="1">
                <a:solidFill>
                  <a:schemeClr val="bg1"/>
                </a:solidFill>
                <a:latin typeface="Rockwell Extra Bold" panose="02060903040505020403" pitchFamily="18" charset="0"/>
              </a:rPr>
              <a:t>Jeita</a:t>
            </a:r>
            <a:r>
              <a:rPr lang="en-US" sz="2000" dirty="0">
                <a:solidFill>
                  <a:schemeClr val="bg1"/>
                </a:solidFill>
                <a:latin typeface="Rockwell Extra Bold" panose="02060903040505020403" pitchFamily="18" charset="0"/>
              </a:rPr>
              <a:t> </a:t>
            </a:r>
            <a:r>
              <a:rPr lang="en-US" sz="2000" dirty="0" err="1">
                <a:solidFill>
                  <a:schemeClr val="bg1"/>
                </a:solidFill>
                <a:latin typeface="Rockwell Extra Bold" panose="02060903040505020403" pitchFamily="18" charset="0"/>
              </a:rPr>
              <a:t>Groto</a:t>
            </a:r>
            <a:endParaRPr lang="en-US" sz="2000" dirty="0">
              <a:solidFill>
                <a:schemeClr val="bg1"/>
              </a:solidFill>
              <a:latin typeface="Rockwell Extra Bold" panose="02060903040505020403" pitchFamily="18" charset="0"/>
            </a:endParaRP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Iran</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Palmyra</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Dead Sea</a:t>
            </a:r>
          </a:p>
          <a:p>
            <a:pPr marL="914400" lvl="1" indent="-457200">
              <a:buFont typeface="Wingdings" panose="05000000000000000000" pitchFamily="2" charset="2"/>
              <a:buChar char="ü"/>
            </a:pPr>
            <a:r>
              <a:rPr lang="en-US" sz="2000" dirty="0">
                <a:solidFill>
                  <a:schemeClr val="bg1"/>
                </a:solidFill>
                <a:latin typeface="Rockwell Extra Bold" panose="02060903040505020403" pitchFamily="18" charset="0"/>
              </a:rPr>
              <a:t>Hanging Gardens of Babylon</a:t>
            </a:r>
          </a:p>
          <a:p>
            <a:pPr lvl="2"/>
            <a:endParaRPr lang="en-US" sz="2800" dirty="0">
              <a:solidFill>
                <a:schemeClr val="bg1"/>
              </a:solidFill>
              <a:latin typeface="Rockwell Extra Bold" panose="02060903040505020403" pitchFamily="18" charset="0"/>
            </a:endParaRPr>
          </a:p>
          <a:p>
            <a:pPr marL="457200" indent="-457200">
              <a:buFont typeface="Wingdings" panose="05000000000000000000" pitchFamily="2" charset="2"/>
              <a:buChar char="ü"/>
            </a:pPr>
            <a:r>
              <a:rPr lang="en-US" sz="2800" dirty="0">
                <a:solidFill>
                  <a:schemeClr val="bg1"/>
                </a:solidFill>
                <a:latin typeface="Rockwell Extra Bold" panose="02060903040505020403" pitchFamily="18" charset="0"/>
              </a:rPr>
              <a:t>Discussion Q&amp;A</a:t>
            </a:r>
          </a:p>
          <a:p>
            <a:pPr marL="285750" indent="-285750">
              <a:buFont typeface="Wingdings" panose="05000000000000000000" pitchFamily="2" charset="2"/>
              <a:buChar char="ü"/>
            </a:pPr>
            <a:endParaRPr lang="en-US" sz="2800" dirty="0">
              <a:solidFill>
                <a:schemeClr val="bg1"/>
              </a:solidFill>
              <a:latin typeface="Rockwell Extra Bold" panose="02060903040505020403" pitchFamily="18" charset="0"/>
            </a:endParaRPr>
          </a:p>
          <a:p>
            <a:pPr lvl="1"/>
            <a:r>
              <a:rPr lang="en-US" sz="2800" dirty="0">
                <a:solidFill>
                  <a:schemeClr val="bg1"/>
                </a:solidFill>
                <a:latin typeface="Rockwell Extra Bold" panose="02060903040505020403" pitchFamily="18" charset="0"/>
              </a:rPr>
              <a:t> </a:t>
            </a:r>
          </a:p>
        </p:txBody>
      </p:sp>
    </p:spTree>
    <p:extLst>
      <p:ext uri="{BB962C8B-B14F-4D97-AF65-F5344CB8AC3E}">
        <p14:creationId xmlns:p14="http://schemas.microsoft.com/office/powerpoint/2010/main" val="2722169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2" action="ppaction://hlinkfile"/>
            <a:extLst>
              <a:ext uri="{FF2B5EF4-FFF2-40B4-BE49-F238E27FC236}">
                <a16:creationId xmlns:a16="http://schemas.microsoft.com/office/drawing/2014/main" id="{EAE33305-E3DB-45E1-8ED9-2039A241C7F1}"/>
              </a:ext>
            </a:extLst>
          </p:cNvPr>
          <p:cNvPicPr>
            <a:picLocks noChangeAspect="1"/>
          </p:cNvPicPr>
          <p:nvPr/>
        </p:nvPicPr>
        <p:blipFill rotWithShape="1">
          <a:blip r:embed="rId3">
            <a:extLst>
              <a:ext uri="{28A0092B-C50C-407E-A947-70E740481C1C}">
                <a14:useLocalDpi xmlns:a14="http://schemas.microsoft.com/office/drawing/2010/main" val="0"/>
              </a:ext>
            </a:extLst>
          </a:blip>
          <a:srcRect r="3597" b="2"/>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hlinkClick r:id="rId4" action="ppaction://hlinkfile"/>
            <a:extLst>
              <a:ext uri="{FF2B5EF4-FFF2-40B4-BE49-F238E27FC236}">
                <a16:creationId xmlns:a16="http://schemas.microsoft.com/office/drawing/2014/main" id="{65E56AAC-4F64-47E2-8DBE-4B521E41D584}"/>
              </a:ext>
            </a:extLst>
          </p:cNvPr>
          <p:cNvPicPr>
            <a:picLocks noChangeAspect="1"/>
          </p:cNvPicPr>
          <p:nvPr/>
        </p:nvPicPr>
        <p:blipFill>
          <a:blip r:embed="rId5"/>
          <a:stretch>
            <a:fillRect/>
          </a:stretch>
        </p:blipFill>
        <p:spPr>
          <a:xfrm>
            <a:off x="643467" y="5303374"/>
            <a:ext cx="1704975" cy="981075"/>
          </a:xfrm>
          <a:prstGeom prst="rect">
            <a:avLst/>
          </a:prstGeom>
        </p:spPr>
      </p:pic>
    </p:spTree>
    <p:extLst>
      <p:ext uri="{BB962C8B-B14F-4D97-AF65-F5344CB8AC3E}">
        <p14:creationId xmlns:p14="http://schemas.microsoft.com/office/powerpoint/2010/main" val="404815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file"/>
            <a:extLst>
              <a:ext uri="{FF2B5EF4-FFF2-40B4-BE49-F238E27FC236}">
                <a16:creationId xmlns:a16="http://schemas.microsoft.com/office/drawing/2014/main" id="{D290F206-EE95-4DB3-8614-C7C3A087CA2C}"/>
              </a:ext>
            </a:extLst>
          </p:cNvPr>
          <p:cNvPicPr>
            <a:picLocks noChangeAspect="1"/>
          </p:cNvPicPr>
          <p:nvPr/>
        </p:nvPicPr>
        <p:blipFill rotWithShape="1">
          <a:blip r:embed="rId3">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9213A3E-C54E-459C-81DC-C3496097AD70}"/>
              </a:ext>
            </a:extLst>
          </p:cNvPr>
          <p:cNvSpPr txBox="1"/>
          <p:nvPr/>
        </p:nvSpPr>
        <p:spPr>
          <a:xfrm>
            <a:off x="514350" y="438150"/>
            <a:ext cx="45719"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E857E77F-BEDE-486E-8B5A-9B3A99FB4E13}"/>
              </a:ext>
            </a:extLst>
          </p:cNvPr>
          <p:cNvSpPr txBox="1"/>
          <p:nvPr/>
        </p:nvSpPr>
        <p:spPr>
          <a:xfrm>
            <a:off x="0" y="138548"/>
            <a:ext cx="12035445" cy="1200329"/>
          </a:xfrm>
          <a:prstGeom prst="rect">
            <a:avLst/>
          </a:prstGeom>
          <a:noFill/>
        </p:spPr>
        <p:txBody>
          <a:bodyPr wrap="square" rtlCol="0">
            <a:spAutoFit/>
          </a:bodyPr>
          <a:lstStyle/>
          <a:p>
            <a:r>
              <a:rPr lang="en-US" b="1" dirty="0">
                <a:latin typeface="+mj-lt"/>
              </a:rPr>
              <a:t>These pyramids were built over three generations. By Khufu, his second son Khafre, and Menkaure. It is believed that Khufu’s pyramid was built by slaves. This is not true. 100,000 people had worked on it for three months out of every year during the Nile’s flooding period. It was impossible to farm during this period so most people were unemployed. Khufu provided good food and clothing for the workers and was remembered kindly in folk tales for centuries after.</a:t>
            </a:r>
          </a:p>
        </p:txBody>
      </p:sp>
      <p:sp>
        <p:nvSpPr>
          <p:cNvPr id="6" name="TextBox 5">
            <a:extLst>
              <a:ext uri="{FF2B5EF4-FFF2-40B4-BE49-F238E27FC236}">
                <a16:creationId xmlns:a16="http://schemas.microsoft.com/office/drawing/2014/main" id="{1FC81A41-3E23-4DBC-9CCC-3BC546D09C61}"/>
              </a:ext>
            </a:extLst>
          </p:cNvPr>
          <p:cNvSpPr txBox="1"/>
          <p:nvPr/>
        </p:nvSpPr>
        <p:spPr>
          <a:xfrm>
            <a:off x="-1" y="5375564"/>
            <a:ext cx="12035445" cy="1200329"/>
          </a:xfrm>
          <a:prstGeom prst="rect">
            <a:avLst/>
          </a:prstGeom>
          <a:noFill/>
        </p:spPr>
        <p:txBody>
          <a:bodyPr wrap="square" rtlCol="0">
            <a:spAutoFit/>
          </a:bodyPr>
          <a:lstStyle/>
          <a:p>
            <a:r>
              <a:rPr lang="en-US" b="1" dirty="0"/>
              <a:t>Inside the Pyramids there were several different passage ways. Though, only one would lead to the tomb of the pharaoh buried inside of the Pyramid. The other passage ways were built to confuse the tomb robbers so they could not get to where the mummified pharaoh lay. Gold, food, clothing, weapons and other items could be found along with the pharaoh in a separate room next to where the mummy was kept</a:t>
            </a:r>
          </a:p>
        </p:txBody>
      </p:sp>
      <p:pic>
        <p:nvPicPr>
          <p:cNvPr id="7" name="Picture 6">
            <a:hlinkClick r:id="rId4" action="ppaction://hlinkfile"/>
            <a:extLst>
              <a:ext uri="{FF2B5EF4-FFF2-40B4-BE49-F238E27FC236}">
                <a16:creationId xmlns:a16="http://schemas.microsoft.com/office/drawing/2014/main" id="{773FA016-E176-483D-B644-C07CBB4ED3B9}"/>
              </a:ext>
            </a:extLst>
          </p:cNvPr>
          <p:cNvPicPr>
            <a:picLocks noChangeAspect="1"/>
          </p:cNvPicPr>
          <p:nvPr/>
        </p:nvPicPr>
        <p:blipFill>
          <a:blip r:embed="rId5"/>
          <a:stretch>
            <a:fillRect/>
          </a:stretch>
        </p:blipFill>
        <p:spPr>
          <a:xfrm>
            <a:off x="10184822" y="1256180"/>
            <a:ext cx="1714500" cy="962025"/>
          </a:xfrm>
          <a:prstGeom prst="rect">
            <a:avLst/>
          </a:prstGeom>
        </p:spPr>
      </p:pic>
    </p:spTree>
    <p:extLst>
      <p:ext uri="{BB962C8B-B14F-4D97-AF65-F5344CB8AC3E}">
        <p14:creationId xmlns:p14="http://schemas.microsoft.com/office/powerpoint/2010/main" val="361793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8" descr="http://www.aljawhari.com/images/dead_sea.jpg">
            <a:extLst>
              <a:ext uri="{FF2B5EF4-FFF2-40B4-BE49-F238E27FC236}">
                <a16:creationId xmlns:a16="http://schemas.microsoft.com/office/drawing/2014/main" id="{773FC52C-75A2-4470-9EEB-2DE898AA4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424"/>
          <a:stretch/>
        </p:blipFill>
        <p:spPr bwMode="auto">
          <a:xfrm>
            <a:off x="5419264" y="3345090"/>
            <a:ext cx="6129269" cy="3592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A:\3 dead sea .jpg">
            <a:extLst>
              <a:ext uri="{FF2B5EF4-FFF2-40B4-BE49-F238E27FC236}">
                <a16:creationId xmlns:a16="http://schemas.microsoft.com/office/drawing/2014/main" id="{086CC530-8481-4CE7-9699-0F8539F3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9" r="1" b="1"/>
          <a:stretch/>
        </p:blipFill>
        <p:spPr bwMode="auto">
          <a:xfrm>
            <a:off x="643467" y="91211"/>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E97C36FC-DEAA-4DCA-B0AB-7F9357FA40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78C38CD-A630-49FF-8417-6792A2B13F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136ED6C-6BC0-4B73-BC8A-1DA4B35CEA96}"/>
              </a:ext>
            </a:extLst>
          </p:cNvPr>
          <p:cNvSpPr txBox="1"/>
          <p:nvPr/>
        </p:nvSpPr>
        <p:spPr>
          <a:xfrm>
            <a:off x="6709410" y="871538"/>
            <a:ext cx="4530513" cy="2246769"/>
          </a:xfrm>
          <a:prstGeom prst="rect">
            <a:avLst/>
          </a:prstGeom>
          <a:noFill/>
        </p:spPr>
        <p:txBody>
          <a:bodyPr wrap="square" rtlCol="0">
            <a:spAutoFit/>
          </a:bodyPr>
          <a:lstStyle/>
          <a:p>
            <a:pPr lvl="1"/>
            <a:r>
              <a:rPr lang="en-US" altLang="en-US" sz="2000" b="1" dirty="0">
                <a:solidFill>
                  <a:srgbClr val="346767"/>
                </a:solidFill>
                <a:latin typeface="Footlight MT Light" panose="0204060206030A020304" pitchFamily="18" charset="0"/>
              </a:rPr>
              <a:t>The lowest point on earth, 400 m below sea level.</a:t>
            </a:r>
            <a:endParaRPr lang="en-US" altLang="en-US" sz="2000" dirty="0"/>
          </a:p>
          <a:p>
            <a:pPr lvl="1"/>
            <a:r>
              <a:rPr lang="en-US" altLang="en-US" sz="2000" b="1" dirty="0">
                <a:solidFill>
                  <a:srgbClr val="346767"/>
                </a:solidFill>
                <a:latin typeface="Footlight MT Light" panose="0204060206030A020304" pitchFamily="18" charset="0"/>
              </a:rPr>
              <a:t>Formed 3 million years ago when a fracture occurred amidst the Jordan rift valley.</a:t>
            </a:r>
            <a:endParaRPr lang="en-US" altLang="en-US" sz="2000" dirty="0"/>
          </a:p>
          <a:p>
            <a:pPr lvl="1"/>
            <a:r>
              <a:rPr lang="en-US" altLang="en-US" sz="2000" b="1" dirty="0">
                <a:solidFill>
                  <a:srgbClr val="346767"/>
                </a:solidFill>
                <a:latin typeface="Footlight MT Light" panose="0204060206030A020304" pitchFamily="18" charset="0"/>
              </a:rPr>
              <a:t>No form of life has been able to exist in its salty waters.</a:t>
            </a:r>
            <a:endParaRPr lang="en-US" altLang="en-US" sz="2000" dirty="0"/>
          </a:p>
        </p:txBody>
      </p:sp>
      <p:sp>
        <p:nvSpPr>
          <p:cNvPr id="4" name="TextBox 3">
            <a:extLst>
              <a:ext uri="{FF2B5EF4-FFF2-40B4-BE49-F238E27FC236}">
                <a16:creationId xmlns:a16="http://schemas.microsoft.com/office/drawing/2014/main" id="{6B0D4A0F-396B-4B21-9B50-C4FAE1DCA457}"/>
              </a:ext>
            </a:extLst>
          </p:cNvPr>
          <p:cNvSpPr txBox="1"/>
          <p:nvPr/>
        </p:nvSpPr>
        <p:spPr>
          <a:xfrm>
            <a:off x="300567" y="4034790"/>
            <a:ext cx="4614930" cy="2246769"/>
          </a:xfrm>
          <a:prstGeom prst="rect">
            <a:avLst/>
          </a:prstGeom>
          <a:noFill/>
        </p:spPr>
        <p:txBody>
          <a:bodyPr wrap="square" rtlCol="0">
            <a:spAutoFit/>
          </a:bodyPr>
          <a:lstStyle/>
          <a:p>
            <a:pPr lvl="1"/>
            <a:r>
              <a:rPr lang="en-US" altLang="en-US" sz="2000" b="1" dirty="0">
                <a:solidFill>
                  <a:srgbClr val="346767"/>
                </a:solidFill>
                <a:latin typeface="Footlight MT Light" panose="0204060206030A020304" pitchFamily="18" charset="0"/>
              </a:rPr>
              <a:t>32% salinity, the highest salt content of all seas' waters.</a:t>
            </a:r>
            <a:endParaRPr lang="en-US" altLang="en-US" sz="2000" dirty="0"/>
          </a:p>
          <a:p>
            <a:pPr lvl="1"/>
            <a:r>
              <a:rPr lang="en-US" altLang="en-US" sz="2000" b="1" dirty="0">
                <a:solidFill>
                  <a:srgbClr val="346767"/>
                </a:solidFill>
                <a:latin typeface="Footlight MT Light" panose="0204060206030A020304" pitchFamily="18" charset="0"/>
              </a:rPr>
              <a:t>The Dead Sea contain 43 billion metric tons of salt.</a:t>
            </a:r>
            <a:endParaRPr lang="en-US" altLang="en-US" sz="2000" dirty="0"/>
          </a:p>
          <a:p>
            <a:pPr lvl="1"/>
            <a:r>
              <a:rPr lang="en-US" altLang="en-US" sz="2000" b="1" dirty="0">
                <a:solidFill>
                  <a:srgbClr val="346767"/>
                </a:solidFill>
                <a:latin typeface="Footlight MT Light" panose="0204060206030A020304" pitchFamily="18" charset="0"/>
              </a:rPr>
              <a:t>Humidity: 50%.</a:t>
            </a:r>
            <a:r>
              <a:rPr lang="en-US" altLang="en-US" sz="2000" dirty="0"/>
              <a:t> </a:t>
            </a:r>
            <a:r>
              <a:rPr lang="en-US" altLang="en-US" sz="2000" b="1" dirty="0">
                <a:solidFill>
                  <a:srgbClr val="346767"/>
                </a:solidFill>
                <a:latin typeface="Footlight MT Light" panose="0204060206030A020304" pitchFamily="18" charset="0"/>
              </a:rPr>
              <a:t>Pressure: 795mm.</a:t>
            </a:r>
            <a:r>
              <a:rPr lang="en-US" altLang="en-US" sz="2000" dirty="0"/>
              <a:t> </a:t>
            </a:r>
            <a:r>
              <a:rPr lang="en-US" altLang="en-US" sz="2000" b="1" dirty="0">
                <a:solidFill>
                  <a:srgbClr val="346767"/>
                </a:solidFill>
                <a:latin typeface="Footlight MT Light" panose="0204060206030A020304" pitchFamily="18" charset="0"/>
              </a:rPr>
              <a:t>Oxygen level: 10 times higher than that of any earth atmosphere.</a:t>
            </a:r>
            <a:endParaRPr lang="en-US" dirty="0"/>
          </a:p>
        </p:txBody>
      </p:sp>
      <p:pic>
        <p:nvPicPr>
          <p:cNvPr id="5" name="Picture 4">
            <a:hlinkClick r:id="rId4" action="ppaction://hlinkfile"/>
            <a:extLst>
              <a:ext uri="{FF2B5EF4-FFF2-40B4-BE49-F238E27FC236}">
                <a16:creationId xmlns:a16="http://schemas.microsoft.com/office/drawing/2014/main" id="{2FC34F4B-3BB8-418E-8EEC-41798A9A8FD0}"/>
              </a:ext>
            </a:extLst>
          </p:cNvPr>
          <p:cNvPicPr>
            <a:picLocks noChangeAspect="1"/>
          </p:cNvPicPr>
          <p:nvPr/>
        </p:nvPicPr>
        <p:blipFill>
          <a:blip r:embed="rId5"/>
          <a:stretch>
            <a:fillRect/>
          </a:stretch>
        </p:blipFill>
        <p:spPr>
          <a:xfrm>
            <a:off x="9853082" y="5875020"/>
            <a:ext cx="1695450" cy="971550"/>
          </a:xfrm>
          <a:prstGeom prst="rect">
            <a:avLst/>
          </a:prstGeom>
        </p:spPr>
      </p:pic>
    </p:spTree>
    <p:extLst>
      <p:ext uri="{BB962C8B-B14F-4D97-AF65-F5344CB8AC3E}">
        <p14:creationId xmlns:p14="http://schemas.microsoft.com/office/powerpoint/2010/main" val="1780120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F02A484-DD6D-4D9B-ACC2-7E51FFA8C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36" y="1341225"/>
            <a:ext cx="5294715" cy="3984273"/>
          </a:xfrm>
          <a:prstGeom prst="rect">
            <a:avLst/>
          </a:prstGeom>
        </p:spPr>
      </p:pic>
      <p:pic>
        <p:nvPicPr>
          <p:cNvPr id="5" name="Picture 4">
            <a:extLst>
              <a:ext uri="{FF2B5EF4-FFF2-40B4-BE49-F238E27FC236}">
                <a16:creationId xmlns:a16="http://schemas.microsoft.com/office/drawing/2014/main" id="{4ECA3E6B-1729-4E22-862C-442E062F9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573" y="1677566"/>
            <a:ext cx="5294716" cy="3613643"/>
          </a:xfrm>
          <a:prstGeom prst="rect">
            <a:avLst/>
          </a:prstGeom>
        </p:spPr>
      </p:pic>
      <p:cxnSp>
        <p:nvCxnSpPr>
          <p:cNvPr id="14" name="Straight Connector 13">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hlinkClick r:id="rId4" action="ppaction://hlinkfile"/>
            <a:extLst>
              <a:ext uri="{FF2B5EF4-FFF2-40B4-BE49-F238E27FC236}">
                <a16:creationId xmlns:a16="http://schemas.microsoft.com/office/drawing/2014/main" id="{9D573F9A-7E70-4118-B070-7F386DD8C52A}"/>
              </a:ext>
            </a:extLst>
          </p:cNvPr>
          <p:cNvPicPr>
            <a:picLocks noChangeAspect="1"/>
          </p:cNvPicPr>
          <p:nvPr/>
        </p:nvPicPr>
        <p:blipFill>
          <a:blip r:embed="rId5"/>
          <a:stretch>
            <a:fillRect/>
          </a:stretch>
        </p:blipFill>
        <p:spPr>
          <a:xfrm>
            <a:off x="4920528" y="5358324"/>
            <a:ext cx="1685925" cy="952500"/>
          </a:xfrm>
          <a:prstGeom prst="rect">
            <a:avLst/>
          </a:prstGeom>
        </p:spPr>
      </p:pic>
    </p:spTree>
    <p:extLst>
      <p:ext uri="{BB962C8B-B14F-4D97-AF65-F5344CB8AC3E}">
        <p14:creationId xmlns:p14="http://schemas.microsoft.com/office/powerpoint/2010/main" val="133349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2" action="ppaction://hlinkfile"/>
            <a:extLst>
              <a:ext uri="{FF2B5EF4-FFF2-40B4-BE49-F238E27FC236}">
                <a16:creationId xmlns:a16="http://schemas.microsoft.com/office/drawing/2014/main" id="{5317DE17-B74E-4FB0-A1EE-2AE50127D06E}"/>
              </a:ext>
            </a:extLst>
          </p:cNvPr>
          <p:cNvPicPr>
            <a:picLocks noChangeAspect="1"/>
          </p:cNvPicPr>
          <p:nvPr/>
        </p:nvPicPr>
        <p:blipFill rotWithShape="1">
          <a:blip r:embed="rId3">
            <a:extLst>
              <a:ext uri="{28A0092B-C50C-407E-A947-70E740481C1C}">
                <a14:useLocalDpi xmlns:a14="http://schemas.microsoft.com/office/drawing/2010/main" val="0"/>
              </a:ext>
            </a:extLst>
          </a:blip>
          <a:srcRect t="3689" r="1" b="549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B7A297A-B0B1-483B-AA3A-44F1E7A1395F}"/>
              </a:ext>
            </a:extLst>
          </p:cNvPr>
          <p:cNvPicPr>
            <a:picLocks noChangeAspect="1"/>
          </p:cNvPicPr>
          <p:nvPr/>
        </p:nvPicPr>
        <p:blipFill>
          <a:blip r:embed="rId4"/>
          <a:stretch>
            <a:fillRect/>
          </a:stretch>
        </p:blipFill>
        <p:spPr>
          <a:xfrm>
            <a:off x="643467" y="643467"/>
            <a:ext cx="1638300" cy="1000125"/>
          </a:xfrm>
          <a:prstGeom prst="rect">
            <a:avLst/>
          </a:prstGeom>
        </p:spPr>
      </p:pic>
    </p:spTree>
    <p:extLst>
      <p:ext uri="{BB962C8B-B14F-4D97-AF65-F5344CB8AC3E}">
        <p14:creationId xmlns:p14="http://schemas.microsoft.com/office/powerpoint/2010/main" val="1981488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1499</TotalTime>
  <Words>337</Words>
  <Application>Microsoft Office PowerPoint</Application>
  <PresentationFormat>Widescreen</PresentationFormat>
  <Paragraphs>48</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Berlin Sans FB Demi</vt:lpstr>
      <vt:lpstr>Calibri</vt:lpstr>
      <vt:lpstr>Calibri Light</vt:lpstr>
      <vt:lpstr>Footlight MT Light</vt:lpstr>
      <vt:lpstr>Impact</vt:lpstr>
      <vt:lpstr>Rockwell Extra Bold</vt:lpstr>
      <vt:lpstr>Wingdings</vt:lpstr>
      <vt:lpstr>Office Theme</vt:lpstr>
      <vt:lpstr>PowerPoint Presentation</vt:lpstr>
      <vt:lpstr>Come see the Middle 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Amnon Zohar</dc:creator>
  <cp:lastModifiedBy>amnon zohar</cp:lastModifiedBy>
  <cp:revision>127</cp:revision>
  <dcterms:created xsi:type="dcterms:W3CDTF">2017-12-14T21:00:06Z</dcterms:created>
  <dcterms:modified xsi:type="dcterms:W3CDTF">2018-04-07T00:23:14Z</dcterms:modified>
</cp:coreProperties>
</file>