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4" r:id="rId2"/>
    <p:sldId id="347" r:id="rId3"/>
    <p:sldId id="345" r:id="rId4"/>
    <p:sldId id="346" r:id="rId5"/>
    <p:sldId id="348" r:id="rId6"/>
    <p:sldId id="350" r:id="rId7"/>
    <p:sldId id="349" r:id="rId8"/>
    <p:sldId id="351" r:id="rId9"/>
    <p:sldId id="368" r:id="rId10"/>
    <p:sldId id="352" r:id="rId11"/>
    <p:sldId id="334" r:id="rId12"/>
    <p:sldId id="353" r:id="rId13"/>
    <p:sldId id="320" r:id="rId14"/>
    <p:sldId id="321" r:id="rId15"/>
    <p:sldId id="336" r:id="rId16"/>
    <p:sldId id="354" r:id="rId17"/>
    <p:sldId id="367" r:id="rId18"/>
    <p:sldId id="369" r:id="rId19"/>
    <p:sldId id="370" r:id="rId20"/>
    <p:sldId id="371" r:id="rId21"/>
    <p:sldId id="374" r:id="rId22"/>
    <p:sldId id="375" r:id="rId23"/>
    <p:sldId id="376" r:id="rId24"/>
    <p:sldId id="377" r:id="rId25"/>
    <p:sldId id="360" r:id="rId26"/>
    <p:sldId id="358" r:id="rId27"/>
    <p:sldId id="361" r:id="rId28"/>
    <p:sldId id="363" r:id="rId29"/>
    <p:sldId id="364" r:id="rId30"/>
    <p:sldId id="341" r:id="rId31"/>
    <p:sldId id="365" r:id="rId32"/>
    <p:sldId id="329" r:id="rId33"/>
    <p:sldId id="342" r:id="rId34"/>
    <p:sldId id="339" r:id="rId35"/>
    <p:sldId id="317" r:id="rId36"/>
    <p:sldId id="318" r:id="rId37"/>
    <p:sldId id="372" r:id="rId38"/>
    <p:sldId id="36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84" d="100"/>
          <a:sy n="84"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B84CB7-887A-4736-9856-0F86BEFA6926}"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155954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84CB7-887A-4736-9856-0F86BEFA6926}"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145470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84CB7-887A-4736-9856-0F86BEFA6926}"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165180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84CB7-887A-4736-9856-0F86BEFA6926}"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335569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B84CB7-887A-4736-9856-0F86BEFA6926}"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239299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B84CB7-887A-4736-9856-0F86BEFA6926}"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423322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B84CB7-887A-4736-9856-0F86BEFA6926}"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382455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B84CB7-887A-4736-9856-0F86BEFA6926}"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67695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84CB7-887A-4736-9856-0F86BEFA6926}"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292043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B84CB7-887A-4736-9856-0F86BEFA6926}"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300058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B84CB7-887A-4736-9856-0F86BEFA6926}"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15683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84CB7-887A-4736-9856-0F86BEFA6926}"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6B26E-F2C3-42E0-BFEA-A7F78A6AFE32}" type="slidenum">
              <a:rPr lang="en-US" smtClean="0"/>
              <a:t>‹#›</a:t>
            </a:fld>
            <a:endParaRPr lang="en-US"/>
          </a:p>
        </p:txBody>
      </p:sp>
    </p:spTree>
    <p:extLst>
      <p:ext uri="{BB962C8B-B14F-4D97-AF65-F5344CB8AC3E}">
        <p14:creationId xmlns:p14="http://schemas.microsoft.com/office/powerpoint/2010/main" val="3274239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Israel70Video/What%20Israel%20Means%20To%20You_%20Questions%20For%20My%20Sabba%20(youtubemp4.to).mp4"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Israel70Video/Immigrants%20and%20religions%20redefine%20Israeli%20society%20(youtubemp4.to).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s://www.youtube.com/watch?v=yUbA4UNnj7A"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Israel70Video/The%20Kibbutz%20(youtubemp4.to).mp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Israel70Video/Israel%201951%20Part%201%20(youtubemp4.to).mp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Israel70Video/The%201956%20Suez%20Crisis%20and%20the%20end%20of%20the%20British%20Empire%20(youtubemp4.to).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Israel70Video/Israel70Video/What%20was%20the%201967%20Six-Day%20War_%20(youtubemp4.to).mp4" TargetMode="Externa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Israel70Video/(%206%20october%201973%20war%20-%20Yom%20Kippur%20war%20-%20Ramadan%20War%20)%20%20-%20Israel%20Defeated%20by%20the%20egyptian%20army%20(youtubemp4.to).mp4" TargetMode="External"/><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Israel70Video/Tel%20%20Aviv%20%20-%20The%20city%20that%20never%20sleeps%20%202013%20(youtubemp4.to).mp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Israel70Video/A%20Day%20in%20the%20Life%20of%20an%20Israeli%20(youtubemp4.to).mp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Israel70Video/Ayalim%20-%20Meeting%20the%20challenges%20in%20the%20South%20(youtubemp4.to).mp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Israel70Video/Elderly%20Palestinian%20man%20confronts%20armed%20Israeli%20soldiers%20before%20collapsing%20(youtubemp4.to).mp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EmbededVideos/Lecture7/Israel%20(not%20US)%20%20leads%20global%20drone%20export%20market.mp4" TargetMode="External"/><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EmbededVideos/Lecture7/Israel%20is%20global%20leader%20in%20desalination%20technologies.mp4" TargetMode="Externa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g"/><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EmbededVideos/Lecture7/Russian%20Immigrants%20to%20Israel%20(youtubemp4.to).mp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www.youtube.com/watch?v=rYE9UgmVrfU" TargetMode="Externa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hyperlink" Target="../EmbededVideos/Lecture7/ISRAEL&amp;#039;S SECRET WEAPON - THE TALPIOT PROGRAM (youtubemp4.to).mp4" TargetMode="External"/><Relationship Id="rId4" Type="http://schemas.openxmlformats.org/officeDocument/2006/relationships/image" Target="../media/image45.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EmbededVideos/Lecture7/START-UP_NATION.mp4" TargetMode="Externa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3" Type="http://schemas.openxmlformats.org/officeDocument/2006/relationships/hyperlink" Target="Israel70Video/The%20Reestablishment%20of%20Israel%20On%20May%2014,%201948%20(youtubemp4.to).mp4"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g"/><Relationship Id="rId7" Type="http://schemas.openxmlformats.org/officeDocument/2006/relationships/image" Target="../media/image57.jpg"/><Relationship Id="rId12" Type="http://schemas.openxmlformats.org/officeDocument/2006/relationships/image" Target="../media/image61.pn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jpg"/><Relationship Id="rId11" Type="http://schemas.openxmlformats.org/officeDocument/2006/relationships/image" Target="../media/image60.png"/><Relationship Id="rId5" Type="http://schemas.openxmlformats.org/officeDocument/2006/relationships/image" Target="../media/image55.jpg"/><Relationship Id="rId10" Type="http://schemas.openxmlformats.org/officeDocument/2006/relationships/hyperlink" Target="../EmbededVideos/Lecture7/Top%205%20inventions%20from%20Israel%20(Tech%20check)%20(youtubemp4.to).mp4" TargetMode="External"/><Relationship Id="rId4" Type="http://schemas.openxmlformats.org/officeDocument/2006/relationships/image" Target="../media/image54.jpg"/><Relationship Id="rId9" Type="http://schemas.openxmlformats.org/officeDocument/2006/relationships/image" Target="../media/image59.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hm_Az2jPdvg" TargetMode="Externa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hyperlink" Target="Israel70Video/Israeli%20elections%20explained%20(youtubemp4.to).mp4"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EmbededVideos/Lecture7/Lecture7/Israeli%20settlements,%20explained%20_%20Settlements%20Part%20I%20(youtubemp4.to).mp4" TargetMode="Externa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EmbededVideos/Lecture7/Lecture7/What%20Would%20A%20Unified%20Israel-Palestine%20Look%20Like_%20(youtubemp4.to).mp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Israel70Video/Hevenu%20Shalom%20Alechem%20(youtubemp4.to).mp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EmbededVideos/Lecture7/START-UP_NATION.mp4"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Israel70Video/PROGRAMA%201%20STUDIO%20-%20Collection%20of%20Maabarot%20and%20a%20poem%20by%20Yossi%20Alfi%20(youtubemp4.to).mp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Israel70Video/The%201948%20Israeli%20War%20of%20Independence%20(youtubemp4.to).mp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rge body of water with a city in the background&#10;&#10;Description generated with very high confidence">
            <a:hlinkClick r:id="rId2" action="ppaction://hlinkfile"/>
            <a:extLst>
              <a:ext uri="{FF2B5EF4-FFF2-40B4-BE49-F238E27FC236}">
                <a16:creationId xmlns:a16="http://schemas.microsoft.com/office/drawing/2014/main" id="{FFB908F0-C8A5-4F5E-AFC6-E7E151FEB32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955" r="8489"/>
          <a:stretch/>
        </p:blipFill>
        <p:spPr>
          <a:xfrm>
            <a:off x="33347" y="0"/>
            <a:ext cx="12191980" cy="6857990"/>
          </a:xfrm>
          <a:prstGeom prst="rect">
            <a:avLst/>
          </a:prstGeom>
        </p:spPr>
      </p:pic>
      <p:sp>
        <p:nvSpPr>
          <p:cNvPr id="2" name="Title 1">
            <a:extLst>
              <a:ext uri="{FF2B5EF4-FFF2-40B4-BE49-F238E27FC236}">
                <a16:creationId xmlns:a16="http://schemas.microsoft.com/office/drawing/2014/main" id="{FC9B3A93-2B99-49AC-9ADE-9E4796064D07}"/>
              </a:ext>
            </a:extLst>
          </p:cNvPr>
          <p:cNvSpPr>
            <a:spLocks noGrp="1"/>
          </p:cNvSpPr>
          <p:nvPr>
            <p:ph type="title"/>
          </p:nvPr>
        </p:nvSpPr>
        <p:spPr>
          <a:xfrm>
            <a:off x="523875" y="139450"/>
            <a:ext cx="11210925" cy="744836"/>
          </a:xfrm>
        </p:spPr>
        <p:txBody>
          <a:bodyPr vert="horz" lIns="91440" tIns="45720" rIns="91440" bIns="45720" rtlCol="0" anchor="ctr">
            <a:noAutofit/>
          </a:bodyPr>
          <a:lstStyle/>
          <a:p>
            <a:pPr algn="ctr"/>
            <a:r>
              <a:rPr lang="en-US" sz="7200" dirty="0">
                <a:solidFill>
                  <a:schemeClr val="bg1"/>
                </a:solidFill>
                <a:latin typeface="Rockwell Extra Bold" panose="02060903040505020403" pitchFamily="18" charset="0"/>
              </a:rPr>
              <a:t>Israel 70 Years Later</a:t>
            </a:r>
          </a:p>
        </p:txBody>
      </p:sp>
      <p:sp>
        <p:nvSpPr>
          <p:cNvPr id="3" name="TextBox 2">
            <a:extLst>
              <a:ext uri="{FF2B5EF4-FFF2-40B4-BE49-F238E27FC236}">
                <a16:creationId xmlns:a16="http://schemas.microsoft.com/office/drawing/2014/main" id="{AA271EF4-17E0-4812-AED4-20E315016450}"/>
              </a:ext>
            </a:extLst>
          </p:cNvPr>
          <p:cNvSpPr txBox="1"/>
          <p:nvPr/>
        </p:nvSpPr>
        <p:spPr>
          <a:xfrm>
            <a:off x="205739" y="5349240"/>
            <a:ext cx="11952913" cy="923330"/>
          </a:xfrm>
          <a:prstGeom prst="rect">
            <a:avLst/>
          </a:prstGeom>
          <a:noFill/>
        </p:spPr>
        <p:txBody>
          <a:bodyPr wrap="square" rtlCol="0">
            <a:spAutoFit/>
          </a:bodyPr>
          <a:lstStyle/>
          <a:p>
            <a:r>
              <a:rPr lang="en-US" b="1" dirty="0">
                <a:solidFill>
                  <a:schemeClr val="bg1"/>
                </a:solidFill>
              </a:rPr>
              <a:t>The heroics of fighting for and developing the mostly arid land, to absorbing millions of Jewish Immigrants to fostering high learning institutions and becoming a Start-Up Nation second only to Silicon Valley as a world leader in technology and innovation. The struggles, the achievements and the challenges still facing Israel 70 years later.         </a:t>
            </a:r>
          </a:p>
        </p:txBody>
      </p:sp>
    </p:spTree>
    <p:extLst>
      <p:ext uri="{BB962C8B-B14F-4D97-AF65-F5344CB8AC3E}">
        <p14:creationId xmlns:p14="http://schemas.microsoft.com/office/powerpoint/2010/main" val="876288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66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4">
            <a:hlinkClick r:id="rId2" action="ppaction://hlinkfile"/>
            <a:extLst>
              <a:ext uri="{FF2B5EF4-FFF2-40B4-BE49-F238E27FC236}">
                <a16:creationId xmlns:a16="http://schemas.microsoft.com/office/drawing/2014/main" id="{D41DF7E7-2911-4143-B975-FD46E0DCDAC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4038600" y="1035596"/>
            <a:ext cx="7188199" cy="4783419"/>
          </a:xfrm>
          <a:prstGeom prst="rect">
            <a:avLst/>
          </a:prstGeom>
        </p:spPr>
      </p:pic>
      <p:sp>
        <p:nvSpPr>
          <p:cNvPr id="2" name="Title 1">
            <a:extLst>
              <a:ext uri="{FF2B5EF4-FFF2-40B4-BE49-F238E27FC236}">
                <a16:creationId xmlns:a16="http://schemas.microsoft.com/office/drawing/2014/main" id="{6F9688B4-2918-44AA-9504-5CBF870B7F7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effectLst>
                  <a:outerShdw blurRad="38100" dist="38100" dir="2700000" algn="tl">
                    <a:srgbClr val="000000">
                      <a:alpha val="43137"/>
                    </a:srgbClr>
                  </a:outerShdw>
                </a:effectLst>
                <a:latin typeface="+mj-lt"/>
                <a:ea typeface="+mj-ea"/>
                <a:cs typeface="+mj-cs"/>
              </a:rPr>
              <a:t>8.79 Million</a:t>
            </a:r>
          </a:p>
        </p:txBody>
      </p:sp>
      <p:sp>
        <p:nvSpPr>
          <p:cNvPr id="8" name="TextBox 7">
            <a:extLst>
              <a:ext uri="{FF2B5EF4-FFF2-40B4-BE49-F238E27FC236}">
                <a16:creationId xmlns:a16="http://schemas.microsoft.com/office/drawing/2014/main" id="{155D751F-4A51-40CF-B3E1-FA892C659BB6}"/>
              </a:ext>
            </a:extLst>
          </p:cNvPr>
          <p:cNvSpPr txBox="1"/>
          <p:nvPr/>
        </p:nvSpPr>
        <p:spPr>
          <a:xfrm flipH="1">
            <a:off x="2236763" y="6091307"/>
            <a:ext cx="995523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75% - 6.6 million JEWS  20% 1.8 million Arabs , 5% other minorities 450,000</a:t>
            </a:r>
          </a:p>
        </p:txBody>
      </p:sp>
    </p:spTree>
    <p:extLst>
      <p:ext uri="{BB962C8B-B14F-4D97-AF65-F5344CB8AC3E}">
        <p14:creationId xmlns:p14="http://schemas.microsoft.com/office/powerpoint/2010/main" val="24619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
            <a:ext cx="10515600" cy="1420179"/>
          </a:xfrm>
        </p:spPr>
        <p:txBody>
          <a:bodyPr/>
          <a:lstStyle/>
          <a:p>
            <a:r>
              <a:rPr lang="en-US" b="1" dirty="0">
                <a:solidFill>
                  <a:schemeClr val="tx2">
                    <a:lumMod val="75000"/>
                  </a:schemeClr>
                </a:solidFill>
                <a:effectLst>
                  <a:outerShdw blurRad="38100" dist="38100" dir="2700000" algn="tl">
                    <a:srgbClr val="000000">
                      <a:alpha val="43137"/>
                    </a:srgbClr>
                  </a:outerShdw>
                </a:effectLst>
                <a:latin typeface="Century Gothic" pitchFamily="34" charset="0"/>
              </a:rPr>
              <a:t>Wealth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4905" y="1260425"/>
            <a:ext cx="2286000" cy="1714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46200"/>
            <a:ext cx="2505075" cy="18192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2600" y="1346200"/>
            <a:ext cx="2619375" cy="1743075"/>
          </a:xfrm>
          <a:prstGeom prst="rect">
            <a:avLst/>
          </a:prstGeom>
        </p:spPr>
      </p:pic>
      <p:sp>
        <p:nvSpPr>
          <p:cNvPr id="3" name="TextBox 2"/>
          <p:cNvSpPr txBox="1"/>
          <p:nvPr/>
        </p:nvSpPr>
        <p:spPr>
          <a:xfrm>
            <a:off x="1097281" y="3223261"/>
            <a:ext cx="2125980" cy="646331"/>
          </a:xfrm>
          <a:prstGeom prst="rect">
            <a:avLst/>
          </a:prstGeom>
          <a:noFill/>
        </p:spPr>
        <p:txBody>
          <a:bodyPr wrap="square" rtlCol="0">
            <a:spAutoFit/>
          </a:bodyPr>
          <a:lstStyle/>
          <a:p>
            <a:pPr algn="ctr"/>
            <a:r>
              <a:rPr lang="en-US" b="1" dirty="0">
                <a:solidFill>
                  <a:schemeClr val="tx2">
                    <a:lumMod val="75000"/>
                  </a:schemeClr>
                </a:solidFill>
                <a:effectLst>
                  <a:outerShdw blurRad="38100" dist="38100" dir="2700000" algn="tl">
                    <a:srgbClr val="000000">
                      <a:alpha val="43137"/>
                    </a:srgbClr>
                  </a:outerShdw>
                </a:effectLst>
                <a:latin typeface="Century Gothic" pitchFamily="34" charset="0"/>
              </a:rPr>
              <a:t>USA – 585</a:t>
            </a:r>
          </a:p>
          <a:p>
            <a:pPr algn="ctr"/>
            <a:r>
              <a:rPr lang="en-US" b="1" dirty="0">
                <a:solidFill>
                  <a:schemeClr val="tx2">
                    <a:lumMod val="75000"/>
                  </a:schemeClr>
                </a:solidFill>
                <a:effectLst>
                  <a:outerShdw blurRad="38100" dist="38100" dir="2700000" algn="tl">
                    <a:srgbClr val="000000">
                      <a:alpha val="43137"/>
                    </a:srgbClr>
                  </a:outerShdw>
                </a:effectLst>
                <a:latin typeface="Century Gothic" pitchFamily="34" charset="0"/>
              </a:rPr>
              <a:t>1/564,000</a:t>
            </a:r>
          </a:p>
        </p:txBody>
      </p:sp>
      <p:sp>
        <p:nvSpPr>
          <p:cNvPr id="7" name="TextBox 6"/>
          <p:cNvSpPr txBox="1"/>
          <p:nvPr/>
        </p:nvSpPr>
        <p:spPr>
          <a:xfrm>
            <a:off x="4292601" y="3272791"/>
            <a:ext cx="2619374" cy="646331"/>
          </a:xfrm>
          <a:prstGeom prst="rect">
            <a:avLst/>
          </a:prstGeom>
          <a:noFill/>
        </p:spPr>
        <p:txBody>
          <a:bodyPr wrap="square" rtlCol="0">
            <a:spAutoFit/>
          </a:bodyPr>
          <a:lstStyle/>
          <a:p>
            <a:pPr algn="ctr"/>
            <a:r>
              <a:rPr lang="en-US" b="1" dirty="0">
                <a:solidFill>
                  <a:schemeClr val="tx2">
                    <a:lumMod val="75000"/>
                  </a:schemeClr>
                </a:solidFill>
                <a:effectLst>
                  <a:outerShdw blurRad="38100" dist="38100" dir="2700000" algn="tl">
                    <a:srgbClr val="000000">
                      <a:alpha val="43137"/>
                    </a:srgbClr>
                  </a:outerShdw>
                </a:effectLst>
                <a:latin typeface="Century Gothic" pitchFamily="34" charset="0"/>
              </a:rPr>
              <a:t>Canada – 39</a:t>
            </a:r>
          </a:p>
          <a:p>
            <a:pPr algn="ctr"/>
            <a:r>
              <a:rPr lang="en-US" b="1" dirty="0">
                <a:solidFill>
                  <a:schemeClr val="tx2">
                    <a:lumMod val="75000"/>
                  </a:schemeClr>
                </a:solidFill>
                <a:effectLst>
                  <a:outerShdw blurRad="38100" dist="38100" dir="2700000" algn="tl">
                    <a:srgbClr val="000000">
                      <a:alpha val="43137"/>
                    </a:srgbClr>
                  </a:outerShdw>
                </a:effectLst>
                <a:latin typeface="Century Gothic" pitchFamily="34" charset="0"/>
              </a:rPr>
              <a:t>1/871,000</a:t>
            </a:r>
          </a:p>
        </p:txBody>
      </p:sp>
      <p:sp>
        <p:nvSpPr>
          <p:cNvPr id="8" name="TextBox 7"/>
          <p:cNvSpPr txBox="1"/>
          <p:nvPr/>
        </p:nvSpPr>
        <p:spPr>
          <a:xfrm>
            <a:off x="7776211" y="3188971"/>
            <a:ext cx="1893569" cy="646331"/>
          </a:xfrm>
          <a:prstGeom prst="rect">
            <a:avLst/>
          </a:prstGeom>
          <a:noFill/>
        </p:spPr>
        <p:txBody>
          <a:bodyPr wrap="square" rtlCol="0">
            <a:spAutoFit/>
          </a:bodyPr>
          <a:lstStyle/>
          <a:p>
            <a:pPr algn="ctr"/>
            <a:r>
              <a:rPr lang="en-US" b="1" dirty="0">
                <a:solidFill>
                  <a:schemeClr val="tx2">
                    <a:lumMod val="75000"/>
                  </a:schemeClr>
                </a:solidFill>
                <a:effectLst>
                  <a:outerShdw blurRad="38100" dist="38100" dir="2700000" algn="tl">
                    <a:srgbClr val="000000">
                      <a:alpha val="43137"/>
                    </a:srgbClr>
                  </a:outerShdw>
                </a:effectLst>
                <a:latin typeface="Century Gothic" pitchFamily="34" charset="0"/>
              </a:rPr>
              <a:t>Israel – 18</a:t>
            </a:r>
          </a:p>
          <a:p>
            <a:pPr algn="ctr"/>
            <a:r>
              <a:rPr lang="en-US" b="1" dirty="0">
                <a:solidFill>
                  <a:schemeClr val="tx2">
                    <a:lumMod val="75000"/>
                  </a:schemeClr>
                </a:solidFill>
                <a:effectLst>
                  <a:outerShdw blurRad="38100" dist="38100" dir="2700000" algn="tl">
                    <a:srgbClr val="000000">
                      <a:alpha val="43137"/>
                    </a:srgbClr>
                  </a:outerShdw>
                </a:effectLst>
                <a:latin typeface="Century Gothic" pitchFamily="34" charset="0"/>
              </a:rPr>
              <a:t>1/490,000</a:t>
            </a:r>
          </a:p>
        </p:txBody>
      </p:sp>
      <p:sp>
        <p:nvSpPr>
          <p:cNvPr id="9" name="Title 1">
            <a:extLst>
              <a:ext uri="{FF2B5EF4-FFF2-40B4-BE49-F238E27FC236}">
                <a16:creationId xmlns:a16="http://schemas.microsoft.com/office/drawing/2014/main" id="{B8ADAE36-B708-4A04-8F52-DAA3AD7FC42F}"/>
              </a:ext>
            </a:extLst>
          </p:cNvPr>
          <p:cNvSpPr txBox="1">
            <a:spLocks/>
          </p:cNvSpPr>
          <p:nvPr/>
        </p:nvSpPr>
        <p:spPr>
          <a:xfrm>
            <a:off x="811530" y="3272792"/>
            <a:ext cx="10523220" cy="15763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2">
                    <a:lumMod val="75000"/>
                  </a:schemeClr>
                </a:solidFill>
                <a:effectLst>
                  <a:outerShdw blurRad="38100" dist="38100" dir="2700000" algn="tl">
                    <a:srgbClr val="000000">
                      <a:alpha val="43137"/>
                    </a:srgbClr>
                  </a:outerShdw>
                </a:effectLst>
                <a:latin typeface="Century Gothic" pitchFamily="34" charset="0"/>
              </a:rPr>
              <a:t>Poverty</a:t>
            </a:r>
          </a:p>
        </p:txBody>
      </p:sp>
      <p:pic>
        <p:nvPicPr>
          <p:cNvPr id="10" name="Picture 9">
            <a:extLst>
              <a:ext uri="{FF2B5EF4-FFF2-40B4-BE49-F238E27FC236}">
                <a16:creationId xmlns:a16="http://schemas.microsoft.com/office/drawing/2014/main" id="{1D5D46C5-3668-47DB-82AB-9792BB98F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530" y="4385944"/>
            <a:ext cx="2847975" cy="1895198"/>
          </a:xfrm>
          <a:prstGeom prst="rect">
            <a:avLst/>
          </a:prstGeom>
        </p:spPr>
      </p:pic>
      <p:pic>
        <p:nvPicPr>
          <p:cNvPr id="11" name="Content Placeholder 3">
            <a:extLst>
              <a:ext uri="{FF2B5EF4-FFF2-40B4-BE49-F238E27FC236}">
                <a16:creationId xmlns:a16="http://schemas.microsoft.com/office/drawing/2014/main" id="{71943C17-603C-47EE-9A4B-A94A2E5759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9814" y="4372931"/>
            <a:ext cx="3325091" cy="1828800"/>
          </a:xfrm>
          <a:prstGeom prst="rect">
            <a:avLst/>
          </a:prstGeom>
        </p:spPr>
      </p:pic>
      <p:pic>
        <p:nvPicPr>
          <p:cNvPr id="12" name="Picture 11">
            <a:extLst>
              <a:ext uri="{FF2B5EF4-FFF2-40B4-BE49-F238E27FC236}">
                <a16:creationId xmlns:a16="http://schemas.microsoft.com/office/drawing/2014/main" id="{121BFE0E-BD4D-4240-97CA-2BA980C47D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7138" y="4268156"/>
            <a:ext cx="2362200" cy="1933575"/>
          </a:xfrm>
          <a:prstGeom prst="rect">
            <a:avLst/>
          </a:prstGeom>
        </p:spPr>
      </p:pic>
      <p:sp>
        <p:nvSpPr>
          <p:cNvPr id="13" name="TextBox 12">
            <a:extLst>
              <a:ext uri="{FF2B5EF4-FFF2-40B4-BE49-F238E27FC236}">
                <a16:creationId xmlns:a16="http://schemas.microsoft.com/office/drawing/2014/main" id="{A99CB2EA-140A-4BFF-9F2F-BF234F3AB8F4}"/>
              </a:ext>
            </a:extLst>
          </p:cNvPr>
          <p:cNvSpPr txBox="1"/>
          <p:nvPr/>
        </p:nvSpPr>
        <p:spPr>
          <a:xfrm>
            <a:off x="982980" y="6355080"/>
            <a:ext cx="257175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49.5 million/ 15%</a:t>
            </a:r>
          </a:p>
        </p:txBody>
      </p:sp>
      <p:sp>
        <p:nvSpPr>
          <p:cNvPr id="14" name="TextBox 13">
            <a:extLst>
              <a:ext uri="{FF2B5EF4-FFF2-40B4-BE49-F238E27FC236}">
                <a16:creationId xmlns:a16="http://schemas.microsoft.com/office/drawing/2014/main" id="{2AD2208E-C5FE-4F2F-9F34-336D83A8D798}"/>
              </a:ext>
            </a:extLst>
          </p:cNvPr>
          <p:cNvSpPr txBox="1"/>
          <p:nvPr/>
        </p:nvSpPr>
        <p:spPr>
          <a:xfrm>
            <a:off x="4518660" y="6347460"/>
            <a:ext cx="257175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4.8 million/ 15%</a:t>
            </a:r>
          </a:p>
        </p:txBody>
      </p:sp>
      <p:sp>
        <p:nvSpPr>
          <p:cNvPr id="15" name="TextBox 14">
            <a:extLst>
              <a:ext uri="{FF2B5EF4-FFF2-40B4-BE49-F238E27FC236}">
                <a16:creationId xmlns:a16="http://schemas.microsoft.com/office/drawing/2014/main" id="{547E9DAD-BD1B-46D6-A63D-B55767763A63}"/>
              </a:ext>
            </a:extLst>
          </p:cNvPr>
          <p:cNvSpPr txBox="1"/>
          <p:nvPr/>
        </p:nvSpPr>
        <p:spPr>
          <a:xfrm>
            <a:off x="7860030" y="6339840"/>
            <a:ext cx="259842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1.8 million/ 21%</a:t>
            </a:r>
          </a:p>
        </p:txBody>
      </p:sp>
    </p:spTree>
    <p:extLst>
      <p:ext uri="{BB962C8B-B14F-4D97-AF65-F5344CB8AC3E}">
        <p14:creationId xmlns:p14="http://schemas.microsoft.com/office/powerpoint/2010/main" val="62368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hlinkClick r:id="rId2"/>
            <a:extLst>
              <a:ext uri="{FF2B5EF4-FFF2-40B4-BE49-F238E27FC236}">
                <a16:creationId xmlns:a16="http://schemas.microsoft.com/office/drawing/2014/main" id="{E7AAF668-9C1D-4147-A49A-ECB1AC1776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3822" y="637474"/>
            <a:ext cx="6553545" cy="5590993"/>
          </a:xfrm>
          <a:prstGeom prst="rect">
            <a:avLst/>
          </a:prstGeom>
        </p:spPr>
      </p:pic>
      <p:sp>
        <p:nvSpPr>
          <p:cNvPr id="12" name="Rectangle 11">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4460E1E-70CC-4F9E-BCF2-27AF3029F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04" y="480667"/>
            <a:ext cx="4199465" cy="6020062"/>
          </a:xfrm>
          <a:prstGeom prst="rect">
            <a:avLst/>
          </a:prstGeom>
        </p:spPr>
      </p:pic>
    </p:spTree>
    <p:extLst>
      <p:ext uri="{BB962C8B-B14F-4D97-AF65-F5344CB8AC3E}">
        <p14:creationId xmlns:p14="http://schemas.microsoft.com/office/powerpoint/2010/main" val="190742506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generated with high confidence">
            <a:extLst>
              <a:ext uri="{FF2B5EF4-FFF2-40B4-BE49-F238E27FC236}">
                <a16:creationId xmlns:a16="http://schemas.microsoft.com/office/drawing/2014/main" id="{9FA16587-A0E9-4A1D-AE74-73FC9BB1B5EE}"/>
              </a:ext>
            </a:extLst>
          </p:cNvPr>
          <p:cNvPicPr>
            <a:picLocks noChangeAspect="1"/>
          </p:cNvPicPr>
          <p:nvPr/>
        </p:nvPicPr>
        <p:blipFill rotWithShape="1">
          <a:blip r:embed="rId2"/>
          <a:srcRect r="444"/>
          <a:stretch/>
        </p:blipFill>
        <p:spPr>
          <a:xfrm>
            <a:off x="1143920" y="643467"/>
            <a:ext cx="9904160" cy="5571066"/>
          </a:xfrm>
          <a:prstGeom prst="rect">
            <a:avLst/>
          </a:prstGeom>
        </p:spPr>
      </p:pic>
    </p:spTree>
    <p:extLst>
      <p:ext uri="{BB962C8B-B14F-4D97-AF65-F5344CB8AC3E}">
        <p14:creationId xmlns:p14="http://schemas.microsoft.com/office/powerpoint/2010/main" val="89355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69" y="-45720"/>
            <a:ext cx="11901861" cy="6709380"/>
          </a:xfrm>
          <a:prstGeom prst="rect">
            <a:avLst/>
          </a:prstGeom>
        </p:spPr>
      </p:pic>
      <p:sp>
        <p:nvSpPr>
          <p:cNvPr id="7" name="Oval 6"/>
          <p:cNvSpPr/>
          <p:nvPr/>
        </p:nvSpPr>
        <p:spPr>
          <a:xfrm>
            <a:off x="3886200" y="2667000"/>
            <a:ext cx="762000" cy="633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81.9</a:t>
            </a:r>
          </a:p>
        </p:txBody>
      </p:sp>
      <p:sp>
        <p:nvSpPr>
          <p:cNvPr id="9" name="Oval 8"/>
          <p:cNvSpPr/>
          <p:nvPr/>
        </p:nvSpPr>
        <p:spPr>
          <a:xfrm>
            <a:off x="4038600" y="3099956"/>
            <a:ext cx="762000" cy="633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12.9</a:t>
            </a:r>
          </a:p>
        </p:txBody>
      </p:sp>
      <p:sp>
        <p:nvSpPr>
          <p:cNvPr id="10" name="Oval 9"/>
          <p:cNvSpPr/>
          <p:nvPr/>
        </p:nvSpPr>
        <p:spPr>
          <a:xfrm>
            <a:off x="5029200" y="3300844"/>
            <a:ext cx="838200" cy="649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$26.2</a:t>
            </a:r>
          </a:p>
        </p:txBody>
      </p:sp>
      <p:sp>
        <p:nvSpPr>
          <p:cNvPr id="11" name="Oval 10"/>
          <p:cNvSpPr/>
          <p:nvPr/>
        </p:nvSpPr>
        <p:spPr>
          <a:xfrm>
            <a:off x="4038600" y="4876800"/>
            <a:ext cx="990600" cy="633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172.5</a:t>
            </a:r>
          </a:p>
        </p:txBody>
      </p:sp>
    </p:spTree>
    <p:extLst>
      <p:ext uri="{BB962C8B-B14F-4D97-AF65-F5344CB8AC3E}">
        <p14:creationId xmlns:p14="http://schemas.microsoft.com/office/powerpoint/2010/main" val="2316807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4576871" cy="25800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271" y="38322"/>
            <a:ext cx="4407802" cy="25297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935" y="3505201"/>
            <a:ext cx="4191000" cy="272588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9980" y="3512127"/>
            <a:ext cx="4628021" cy="2718962"/>
          </a:xfrm>
          <a:prstGeom prst="rect">
            <a:avLst/>
          </a:prstGeom>
        </p:spPr>
      </p:pic>
      <p:sp>
        <p:nvSpPr>
          <p:cNvPr id="2" name="TextBox 1"/>
          <p:cNvSpPr txBox="1"/>
          <p:nvPr/>
        </p:nvSpPr>
        <p:spPr>
          <a:xfrm>
            <a:off x="3276600" y="2667000"/>
            <a:ext cx="418704" cy="369332"/>
          </a:xfrm>
          <a:prstGeom prst="rect">
            <a:avLst/>
          </a:prstGeom>
          <a:noFill/>
        </p:spPr>
        <p:txBody>
          <a:bodyPr wrap="none" rtlCol="0">
            <a:spAutoFit/>
          </a:bodyPr>
          <a:lstStyle/>
          <a:p>
            <a:r>
              <a:rPr lang="en-US" b="1" dirty="0">
                <a:solidFill>
                  <a:schemeClr val="tx2">
                    <a:lumMod val="75000"/>
                  </a:schemeClr>
                </a:solidFill>
              </a:rPr>
              <a:t>19</a:t>
            </a:r>
          </a:p>
        </p:txBody>
      </p:sp>
      <p:sp>
        <p:nvSpPr>
          <p:cNvPr id="8" name="TextBox 7"/>
          <p:cNvSpPr txBox="1"/>
          <p:nvPr/>
        </p:nvSpPr>
        <p:spPr>
          <a:xfrm>
            <a:off x="7963296" y="2743200"/>
            <a:ext cx="418704" cy="369332"/>
          </a:xfrm>
          <a:prstGeom prst="rect">
            <a:avLst/>
          </a:prstGeom>
          <a:noFill/>
        </p:spPr>
        <p:txBody>
          <a:bodyPr wrap="none" rtlCol="0">
            <a:spAutoFit/>
          </a:bodyPr>
          <a:lstStyle/>
          <a:p>
            <a:r>
              <a:rPr lang="en-US" b="1" dirty="0">
                <a:solidFill>
                  <a:schemeClr val="tx2">
                    <a:lumMod val="75000"/>
                  </a:schemeClr>
                </a:solidFill>
              </a:rPr>
              <a:t>10</a:t>
            </a:r>
          </a:p>
        </p:txBody>
      </p:sp>
      <p:sp>
        <p:nvSpPr>
          <p:cNvPr id="9" name="TextBox 8"/>
          <p:cNvSpPr txBox="1"/>
          <p:nvPr/>
        </p:nvSpPr>
        <p:spPr>
          <a:xfrm>
            <a:off x="3544461" y="6330627"/>
            <a:ext cx="418704" cy="369332"/>
          </a:xfrm>
          <a:prstGeom prst="rect">
            <a:avLst/>
          </a:prstGeom>
          <a:noFill/>
        </p:spPr>
        <p:txBody>
          <a:bodyPr wrap="none" rtlCol="0">
            <a:spAutoFit/>
          </a:bodyPr>
          <a:lstStyle/>
          <a:p>
            <a:r>
              <a:rPr lang="en-US" b="1" dirty="0">
                <a:solidFill>
                  <a:schemeClr val="tx2">
                    <a:lumMod val="75000"/>
                  </a:schemeClr>
                </a:solidFill>
              </a:rPr>
              <a:t>10</a:t>
            </a:r>
          </a:p>
        </p:txBody>
      </p:sp>
      <p:sp>
        <p:nvSpPr>
          <p:cNvPr id="10" name="TextBox 9"/>
          <p:cNvSpPr txBox="1"/>
          <p:nvPr/>
        </p:nvSpPr>
        <p:spPr>
          <a:xfrm>
            <a:off x="7924800" y="6336268"/>
            <a:ext cx="418704" cy="369332"/>
          </a:xfrm>
          <a:prstGeom prst="rect">
            <a:avLst/>
          </a:prstGeom>
          <a:noFill/>
        </p:spPr>
        <p:txBody>
          <a:bodyPr wrap="none" rtlCol="0">
            <a:spAutoFit/>
          </a:bodyPr>
          <a:lstStyle/>
          <a:p>
            <a:r>
              <a:rPr lang="en-US" b="1" dirty="0">
                <a:solidFill>
                  <a:schemeClr val="tx2">
                    <a:lumMod val="75000"/>
                  </a:schemeClr>
                </a:solidFill>
              </a:rPr>
              <a:t>57</a:t>
            </a:r>
          </a:p>
        </p:txBody>
      </p:sp>
    </p:spTree>
    <p:extLst>
      <p:ext uri="{BB962C8B-B14F-4D97-AF65-F5344CB8AC3E}">
        <p14:creationId xmlns:p14="http://schemas.microsoft.com/office/powerpoint/2010/main" val="73081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7">
            <a:hlinkClick r:id="rId2" action="ppaction://hlinkfile"/>
            <a:extLst>
              <a:ext uri="{FF2B5EF4-FFF2-40B4-BE49-F238E27FC236}">
                <a16:creationId xmlns:a16="http://schemas.microsoft.com/office/drawing/2014/main" id="{AD55D535-4A7B-4BFA-818A-9165B4A91790}"/>
              </a:ext>
            </a:extLst>
          </p:cNvPr>
          <p:cNvPicPr>
            <a:picLocks noGrp="1" noChangeAspect="1"/>
          </p:cNvPicPr>
          <p:nvPr>
            <p:ph idx="1"/>
          </p:nvPr>
        </p:nvPicPr>
        <p:blipFill rotWithShape="1">
          <a:blip r:embed="rId3"/>
          <a:srcRect l="4627" r="10041" b="1"/>
          <a:stretch/>
        </p:blipFill>
        <p:spPr>
          <a:xfrm>
            <a:off x="20" y="10"/>
            <a:ext cx="12191980" cy="6857990"/>
          </a:xfrm>
          <a:prstGeom prst="rect">
            <a:avLst/>
          </a:prstGeom>
        </p:spPr>
      </p:pic>
    </p:spTree>
    <p:extLst>
      <p:ext uri="{BB962C8B-B14F-4D97-AF65-F5344CB8AC3E}">
        <p14:creationId xmlns:p14="http://schemas.microsoft.com/office/powerpoint/2010/main" val="1534109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Content Placeholder 3">
            <a:hlinkClick r:id="rId2" action="ppaction://hlinkfile"/>
            <a:extLst>
              <a:ext uri="{FF2B5EF4-FFF2-40B4-BE49-F238E27FC236}">
                <a16:creationId xmlns:a16="http://schemas.microsoft.com/office/drawing/2014/main" id="{725AFB6E-A04B-40FD-B6EE-70E46C523BBA}"/>
              </a:ext>
            </a:extLst>
          </p:cNvPr>
          <p:cNvPicPr>
            <a:picLocks noGrp="1" noChangeAspect="1"/>
          </p:cNvPicPr>
          <p:nvPr>
            <p:ph idx="1"/>
          </p:nvPr>
        </p:nvPicPr>
        <p:blipFill rotWithShape="1">
          <a:blip r:embed="rId3"/>
          <a:srcRect r="13777" b="-1"/>
          <a:stretch/>
        </p:blipFill>
        <p:spPr>
          <a:xfrm>
            <a:off x="20" y="10"/>
            <a:ext cx="12191980" cy="6857990"/>
          </a:xfrm>
          <a:prstGeom prst="rect">
            <a:avLst/>
          </a:prstGeom>
        </p:spPr>
      </p:pic>
    </p:spTree>
    <p:extLst>
      <p:ext uri="{BB962C8B-B14F-4D97-AF65-F5344CB8AC3E}">
        <p14:creationId xmlns:p14="http://schemas.microsoft.com/office/powerpoint/2010/main" val="3008295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F99BD-075F-4761-A995-6FC574BD25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B21A54-9BA3-4EA9-B460-5A829ADD90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A8F714-B9D8-488A-8CCA-E9948FF91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hlinkClick r:id="rId2" action="ppaction://hlinkfile"/>
            <a:extLst>
              <a:ext uri="{FF2B5EF4-FFF2-40B4-BE49-F238E27FC236}">
                <a16:creationId xmlns:a16="http://schemas.microsoft.com/office/drawing/2014/main" id="{A5AC0F51-BDFF-4CB8-B663-C12DB17568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5678" y="1123527"/>
            <a:ext cx="9180638" cy="4604800"/>
          </a:xfrm>
          <a:prstGeom prst="rect">
            <a:avLst/>
          </a:prstGeom>
        </p:spPr>
      </p:pic>
    </p:spTree>
    <p:extLst>
      <p:ext uri="{BB962C8B-B14F-4D97-AF65-F5344CB8AC3E}">
        <p14:creationId xmlns:p14="http://schemas.microsoft.com/office/powerpoint/2010/main" val="602082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a:hlinkClick r:id="rId2" action="ppaction://hlinkfile"/>
            <a:extLst>
              <a:ext uri="{FF2B5EF4-FFF2-40B4-BE49-F238E27FC236}">
                <a16:creationId xmlns:a16="http://schemas.microsoft.com/office/drawing/2014/main" id="{C789C154-E1B2-4A59-BED6-72F11B1CA90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4417" b="1"/>
          <a:stretch/>
        </p:blipFill>
        <p:spPr>
          <a:xfrm>
            <a:off x="851964" y="307731"/>
            <a:ext cx="4392068" cy="3997637"/>
          </a:xfrm>
          <a:prstGeom prst="rect">
            <a:avLst/>
          </a:prstGeom>
        </p:spPr>
      </p:pic>
      <p:pic>
        <p:nvPicPr>
          <p:cNvPr id="7" name="Picture 6">
            <a:extLst>
              <a:ext uri="{FF2B5EF4-FFF2-40B4-BE49-F238E27FC236}">
                <a16:creationId xmlns:a16="http://schemas.microsoft.com/office/drawing/2014/main" id="{AC654D3C-81B2-4144-846D-9E8729B50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043" y="533376"/>
            <a:ext cx="5455917" cy="3546346"/>
          </a:xfrm>
          <a:prstGeom prst="rect">
            <a:avLst/>
          </a:prstGeom>
        </p:spPr>
      </p:pic>
      <p:sp>
        <p:nvSpPr>
          <p:cNvPr id="2" name="Title 1">
            <a:extLst>
              <a:ext uri="{FF2B5EF4-FFF2-40B4-BE49-F238E27FC236}">
                <a16:creationId xmlns:a16="http://schemas.microsoft.com/office/drawing/2014/main" id="{4CBB7411-15EC-4185-A8AE-BF3B8DF1B676}"/>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4000" b="1" dirty="0">
                <a:solidFill>
                  <a:srgbClr val="FFFFFF"/>
                </a:solidFill>
                <a:effectLst>
                  <a:outerShdw blurRad="38100" dist="38100" dir="2700000" algn="tl">
                    <a:srgbClr val="000000">
                      <a:alpha val="43137"/>
                    </a:srgbClr>
                  </a:outerShdw>
                </a:effectLst>
              </a:rPr>
              <a:t>The War that changed The Middle East forever</a:t>
            </a:r>
          </a:p>
        </p:txBody>
      </p:sp>
    </p:spTree>
    <p:extLst>
      <p:ext uri="{BB962C8B-B14F-4D97-AF65-F5344CB8AC3E}">
        <p14:creationId xmlns:p14="http://schemas.microsoft.com/office/powerpoint/2010/main" val="24087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FF897-1955-4914-9ED8-BA0B3F8BAC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18509"/>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753F8F1C-E0AA-4B13-BECB-0A27851C75E6}"/>
              </a:ext>
            </a:extLst>
          </p:cNvPr>
          <p:cNvSpPr>
            <a:spLocks noGrp="1"/>
          </p:cNvSpPr>
          <p:nvPr>
            <p:ph type="title"/>
          </p:nvPr>
        </p:nvSpPr>
        <p:spPr>
          <a:xfrm>
            <a:off x="648929" y="629266"/>
            <a:ext cx="3990127" cy="1676603"/>
          </a:xfrm>
        </p:spPr>
        <p:txBody>
          <a:bodyPr>
            <a:normAutofit/>
          </a:bodyPr>
          <a:lstStyle/>
          <a:p>
            <a:r>
              <a:rPr lang="en-US" b="1"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Amnon Zohar</a:t>
            </a:r>
          </a:p>
        </p:txBody>
      </p:sp>
      <p:sp>
        <p:nvSpPr>
          <p:cNvPr id="3" name="Content Placeholder 2">
            <a:extLst>
              <a:ext uri="{FF2B5EF4-FFF2-40B4-BE49-F238E27FC236}">
                <a16:creationId xmlns:a16="http://schemas.microsoft.com/office/drawing/2014/main" id="{1EE2E603-3402-4EB9-A71E-6B5A50B4A576}"/>
              </a:ext>
            </a:extLst>
          </p:cNvPr>
          <p:cNvSpPr>
            <a:spLocks noGrp="1"/>
          </p:cNvSpPr>
          <p:nvPr>
            <p:ph idx="1"/>
          </p:nvPr>
        </p:nvSpPr>
        <p:spPr>
          <a:xfrm>
            <a:off x="648931" y="1908810"/>
            <a:ext cx="3651466" cy="3880669"/>
          </a:xfrm>
        </p:spPr>
        <p:txBody>
          <a:bodyPr>
            <a:normAutofit/>
          </a:bodyPr>
          <a:lstStyle/>
          <a:p>
            <a:pPr lvl="1" indent="-457200">
              <a:buFont typeface="Wingdings" pitchFamily="2" charset="2"/>
              <a:buChar char="v"/>
              <a:defRPr/>
            </a:pPr>
            <a:r>
              <a:rPr lang="en-US" sz="2000" b="1" dirty="0">
                <a:solidFill>
                  <a:srgbClr val="002060"/>
                </a:solidFill>
                <a:effectLst>
                  <a:outerShdw blurRad="38100" dist="38100" dir="2700000" algn="tl">
                    <a:srgbClr val="000000">
                      <a:alpha val="43137"/>
                    </a:srgbClr>
                  </a:outerShdw>
                </a:effectLst>
                <a:latin typeface="Century Gothic" pitchFamily="34" charset="0"/>
              </a:rPr>
              <a:t>Corporate Executive</a:t>
            </a:r>
          </a:p>
          <a:p>
            <a:pPr lvl="1" indent="-457200">
              <a:buFont typeface="Wingdings" pitchFamily="2" charset="2"/>
              <a:buChar char="v"/>
              <a:defRPr/>
            </a:pPr>
            <a:r>
              <a:rPr lang="en-US" sz="2000" b="1" dirty="0">
                <a:solidFill>
                  <a:srgbClr val="002060"/>
                </a:solidFill>
                <a:effectLst>
                  <a:outerShdw blurRad="38100" dist="38100" dir="2700000" algn="tl">
                    <a:srgbClr val="000000">
                      <a:alpha val="43137"/>
                    </a:srgbClr>
                  </a:outerShdw>
                </a:effectLst>
                <a:latin typeface="Century Gothic" pitchFamily="34" charset="0"/>
              </a:rPr>
              <a:t>Marketing Consultant</a:t>
            </a:r>
          </a:p>
          <a:p>
            <a:pPr lvl="1" indent="-457200">
              <a:buFont typeface="Wingdings" pitchFamily="2" charset="2"/>
              <a:buChar char="v"/>
              <a:defRPr/>
            </a:pPr>
            <a:r>
              <a:rPr lang="en-US" sz="2000" b="1" dirty="0">
                <a:solidFill>
                  <a:srgbClr val="002060"/>
                </a:solidFill>
                <a:effectLst>
                  <a:outerShdw blurRad="38100" dist="38100" dir="2700000" algn="tl">
                    <a:srgbClr val="000000">
                      <a:alpha val="43137"/>
                    </a:srgbClr>
                  </a:outerShdw>
                </a:effectLst>
                <a:latin typeface="Century Gothic" pitchFamily="34" charset="0"/>
              </a:rPr>
              <a:t>Serial Entrepreneur</a:t>
            </a:r>
          </a:p>
          <a:p>
            <a:pPr lvl="1" indent="-457200">
              <a:buFont typeface="Wingdings" pitchFamily="2" charset="2"/>
              <a:buChar char="v"/>
              <a:defRPr/>
            </a:pPr>
            <a:r>
              <a:rPr lang="en-US" sz="2000" b="1" dirty="0">
                <a:solidFill>
                  <a:srgbClr val="002060"/>
                </a:solidFill>
                <a:effectLst>
                  <a:outerShdw blurRad="38100" dist="38100" dir="2700000" algn="tl">
                    <a:srgbClr val="000000">
                      <a:alpha val="43137"/>
                    </a:srgbClr>
                  </a:outerShdw>
                </a:effectLst>
                <a:latin typeface="Century Gothic" pitchFamily="34" charset="0"/>
              </a:rPr>
              <a:t>Student York University</a:t>
            </a:r>
          </a:p>
          <a:p>
            <a:pPr lvl="1" indent="-457200">
              <a:buFont typeface="Wingdings" pitchFamily="2" charset="2"/>
              <a:buChar char="v"/>
              <a:defRPr/>
            </a:pPr>
            <a:r>
              <a:rPr lang="en-US" sz="2000" b="1" dirty="0">
                <a:solidFill>
                  <a:srgbClr val="002060"/>
                </a:solidFill>
                <a:effectLst>
                  <a:outerShdw blurRad="38100" dist="38100" dir="2700000" algn="tl">
                    <a:srgbClr val="000000">
                      <a:alpha val="43137"/>
                    </a:srgbClr>
                  </a:outerShdw>
                </a:effectLst>
                <a:latin typeface="Century Gothic" pitchFamily="34" charset="0"/>
              </a:rPr>
              <a:t>Student Tel-Aviv University</a:t>
            </a:r>
          </a:p>
          <a:p>
            <a:pPr lvl="1" indent="-457200">
              <a:buFont typeface="Wingdings" pitchFamily="2" charset="2"/>
              <a:buChar char="v"/>
              <a:defRPr/>
            </a:pPr>
            <a:r>
              <a:rPr lang="en-US" sz="2000" b="1" dirty="0">
                <a:solidFill>
                  <a:srgbClr val="002060"/>
                </a:solidFill>
                <a:effectLst>
                  <a:outerShdw blurRad="38100" dist="38100" dir="2700000" algn="tl">
                    <a:srgbClr val="000000">
                      <a:alpha val="43137"/>
                    </a:srgbClr>
                  </a:outerShdw>
                </a:effectLst>
                <a:latin typeface="Century Gothic" pitchFamily="34" charset="0"/>
              </a:rPr>
              <a:t>Student Harvard University </a:t>
            </a:r>
          </a:p>
          <a:p>
            <a:pPr lvl="1" indent="-457200">
              <a:buFont typeface="Wingdings" pitchFamily="2" charset="2"/>
              <a:buChar char="v"/>
              <a:defRPr/>
            </a:pPr>
            <a:r>
              <a:rPr lang="en-US" sz="2000" b="1" dirty="0">
                <a:solidFill>
                  <a:srgbClr val="002060"/>
                </a:solidFill>
                <a:effectLst>
                  <a:outerShdw blurRad="38100" dist="38100" dir="2700000" algn="tl">
                    <a:srgbClr val="000000">
                      <a:alpha val="43137"/>
                    </a:srgbClr>
                  </a:outerShdw>
                </a:effectLst>
                <a:latin typeface="Century Gothic" pitchFamily="34" charset="0"/>
              </a:rPr>
              <a:t>Football Fanatic</a:t>
            </a:r>
          </a:p>
          <a:p>
            <a:pPr lvl="1" indent="-457200">
              <a:buFont typeface="Wingdings" pitchFamily="2" charset="2"/>
              <a:buChar char="v"/>
              <a:defRPr/>
            </a:pPr>
            <a:r>
              <a:rPr lang="en-US" sz="2000" b="1" dirty="0">
                <a:solidFill>
                  <a:srgbClr val="002060"/>
                </a:solidFill>
                <a:effectLst>
                  <a:outerShdw blurRad="38100" dist="38100" dir="2700000" algn="tl">
                    <a:srgbClr val="000000">
                      <a:alpha val="43137"/>
                    </a:srgbClr>
                  </a:outerShdw>
                </a:effectLst>
                <a:latin typeface="Century Gothic" pitchFamily="34" charset="0"/>
              </a:rPr>
              <a:t>Best </a:t>
            </a:r>
            <a:r>
              <a:rPr lang="en-US" sz="2000" b="1" dirty="0" err="1">
                <a:solidFill>
                  <a:srgbClr val="002060"/>
                </a:solidFill>
                <a:effectLst>
                  <a:outerShdw blurRad="38100" dist="38100" dir="2700000" algn="tl">
                    <a:srgbClr val="000000">
                      <a:alpha val="43137"/>
                    </a:srgbClr>
                  </a:outerShdw>
                </a:effectLst>
                <a:latin typeface="Century Gothic" pitchFamily="34" charset="0"/>
              </a:rPr>
              <a:t>Sabba</a:t>
            </a:r>
            <a:r>
              <a:rPr lang="en-US" sz="2000" b="1" dirty="0">
                <a:solidFill>
                  <a:srgbClr val="002060"/>
                </a:solidFill>
                <a:effectLst>
                  <a:outerShdw blurRad="38100" dist="38100" dir="2700000" algn="tl">
                    <a:srgbClr val="000000">
                      <a:alpha val="43137"/>
                    </a:srgbClr>
                  </a:outerShdw>
                </a:effectLst>
                <a:latin typeface="Century Gothic" pitchFamily="34" charset="0"/>
              </a:rPr>
              <a:t> in The World </a:t>
            </a:r>
          </a:p>
          <a:p>
            <a:endParaRPr lang="en-US" sz="1800" dirty="0"/>
          </a:p>
        </p:txBody>
      </p:sp>
    </p:spTree>
    <p:extLst>
      <p:ext uri="{BB962C8B-B14F-4D97-AF65-F5344CB8AC3E}">
        <p14:creationId xmlns:p14="http://schemas.microsoft.com/office/powerpoint/2010/main" val="2962943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D350EF-4F25-48F0-AE5D-43C4F4607E8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5"/>
          <a:stretch/>
        </p:blipFill>
        <p:spPr>
          <a:xfrm>
            <a:off x="20" y="10"/>
            <a:ext cx="4637226" cy="6857990"/>
          </a:xfrm>
          <a:prstGeom prst="rect">
            <a:avLst/>
          </a:prstGeom>
        </p:spPr>
      </p:pic>
      <p:sp>
        <p:nvSpPr>
          <p:cNvPr id="10" name="Rectangle 9">
            <a:extLst>
              <a:ext uri="{FF2B5EF4-FFF2-40B4-BE49-F238E27FC236}">
                <a16:creationId xmlns:a16="http://schemas.microsoft.com/office/drawing/2014/main" id="{B9951BD9-0868-4CDB-ACD6-9C4209B5E4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1D7C71-8C30-4E15-9F3F-858A04516518}"/>
              </a:ext>
            </a:extLst>
          </p:cNvPr>
          <p:cNvSpPr>
            <a:spLocks noGrp="1"/>
          </p:cNvSpPr>
          <p:nvPr>
            <p:ph type="title"/>
          </p:nvPr>
        </p:nvSpPr>
        <p:spPr>
          <a:xfrm>
            <a:off x="5277328" y="640082"/>
            <a:ext cx="6274591" cy="3351602"/>
          </a:xfrm>
        </p:spPr>
        <p:txBody>
          <a:bodyPr vert="horz" lIns="91440" tIns="45720" rIns="91440" bIns="45720" rtlCol="0" anchor="b">
            <a:normAutofit/>
          </a:bodyPr>
          <a:lstStyle/>
          <a:p>
            <a:endParaRPr lang="en-US" sz="6000" dirty="0">
              <a:solidFill>
                <a:schemeClr val="bg1"/>
              </a:solidFill>
            </a:endParaRPr>
          </a:p>
        </p:txBody>
      </p:sp>
      <p:pic>
        <p:nvPicPr>
          <p:cNvPr id="9" name="Picture 8">
            <a:hlinkClick r:id="rId3" action="ppaction://hlinkfile"/>
            <a:extLst>
              <a:ext uri="{FF2B5EF4-FFF2-40B4-BE49-F238E27FC236}">
                <a16:creationId xmlns:a16="http://schemas.microsoft.com/office/drawing/2014/main" id="{D43EDB93-E329-4555-89B2-5092E2E93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922" y="527541"/>
            <a:ext cx="7019925" cy="4162425"/>
          </a:xfrm>
          <a:prstGeom prst="rect">
            <a:avLst/>
          </a:prstGeom>
        </p:spPr>
      </p:pic>
    </p:spTree>
    <p:extLst>
      <p:ext uri="{BB962C8B-B14F-4D97-AF65-F5344CB8AC3E}">
        <p14:creationId xmlns:p14="http://schemas.microsoft.com/office/powerpoint/2010/main" val="3625006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hlinkClick r:id="rId2" action="ppaction://hlinkfile"/>
            <a:extLst>
              <a:ext uri="{FF2B5EF4-FFF2-40B4-BE49-F238E27FC236}">
                <a16:creationId xmlns:a16="http://schemas.microsoft.com/office/drawing/2014/main" id="{D4C3553F-52D9-44B7-B888-FA8B3D2D1487}"/>
              </a:ext>
            </a:extLst>
          </p:cNvPr>
          <p:cNvPicPr>
            <a:picLocks noGrp="1" noChangeAspect="1"/>
          </p:cNvPicPr>
          <p:nvPr>
            <p:ph idx="1"/>
          </p:nvPr>
        </p:nvPicPr>
        <p:blipFill rotWithShape="1">
          <a:blip r:embed="rId3"/>
          <a:srcRect l="10222" r="-1" b="-1"/>
          <a:stretch/>
        </p:blipFill>
        <p:spPr>
          <a:xfrm>
            <a:off x="20" y="10"/>
            <a:ext cx="12191980" cy="6857990"/>
          </a:xfrm>
          <a:prstGeom prst="rect">
            <a:avLst/>
          </a:prstGeom>
        </p:spPr>
      </p:pic>
      <p:sp>
        <p:nvSpPr>
          <p:cNvPr id="5" name="TextBox 4">
            <a:extLst>
              <a:ext uri="{FF2B5EF4-FFF2-40B4-BE49-F238E27FC236}">
                <a16:creationId xmlns:a16="http://schemas.microsoft.com/office/drawing/2014/main" id="{82159D7B-BAF7-48CE-AE14-DD8AFCB89001}"/>
              </a:ext>
            </a:extLst>
          </p:cNvPr>
          <p:cNvSpPr txBox="1"/>
          <p:nvPr/>
        </p:nvSpPr>
        <p:spPr>
          <a:xfrm flipH="1">
            <a:off x="172325" y="365762"/>
            <a:ext cx="7761850" cy="1015663"/>
          </a:xfrm>
          <a:prstGeom prst="rect">
            <a:avLst/>
          </a:prstGeom>
          <a:noFill/>
        </p:spPr>
        <p:txBody>
          <a:bodyPr wrap="square" rtlCol="0">
            <a:spAutoFit/>
          </a:bodyPr>
          <a:lstStyle/>
          <a:p>
            <a:r>
              <a:rPr lang="en-US" sz="6000" b="1" dirty="0">
                <a:solidFill>
                  <a:schemeClr val="bg1"/>
                </a:solidFill>
                <a:effectLst>
                  <a:outerShdw blurRad="38100" dist="38100" dir="2700000" algn="tl">
                    <a:srgbClr val="000000">
                      <a:alpha val="43137"/>
                    </a:srgbClr>
                  </a:outerShdw>
                </a:effectLst>
              </a:rPr>
              <a:t>The State of Tel-Aviv</a:t>
            </a:r>
          </a:p>
        </p:txBody>
      </p:sp>
    </p:spTree>
    <p:extLst>
      <p:ext uri="{BB962C8B-B14F-4D97-AF65-F5344CB8AC3E}">
        <p14:creationId xmlns:p14="http://schemas.microsoft.com/office/powerpoint/2010/main" val="200511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5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hlinkClick r:id="rId2" action="ppaction://hlinkfile"/>
            <a:extLst>
              <a:ext uri="{FF2B5EF4-FFF2-40B4-BE49-F238E27FC236}">
                <a16:creationId xmlns:a16="http://schemas.microsoft.com/office/drawing/2014/main" id="{68F4F704-CFDB-4561-AFF3-8433BCB65A49}"/>
              </a:ext>
            </a:extLst>
          </p:cNvPr>
          <p:cNvPicPr>
            <a:picLocks noGrp="1" noChangeAspect="1"/>
          </p:cNvPicPr>
          <p:nvPr>
            <p:ph idx="1"/>
          </p:nvPr>
        </p:nvPicPr>
        <p:blipFill rotWithShape="1">
          <a:blip r:embed="rId3"/>
          <a:srcRect l="1149" r="2" b="2"/>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792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hlinkClick r:id="rId2" action="ppaction://hlinkfile"/>
            <a:extLst>
              <a:ext uri="{FF2B5EF4-FFF2-40B4-BE49-F238E27FC236}">
                <a16:creationId xmlns:a16="http://schemas.microsoft.com/office/drawing/2014/main" id="{58A11CDC-D54A-433D-9242-959BD1BA4C65}"/>
              </a:ext>
            </a:extLst>
          </p:cNvPr>
          <p:cNvPicPr>
            <a:picLocks noGrp="1" noChangeAspect="1"/>
          </p:cNvPicPr>
          <p:nvPr>
            <p:ph idx="1"/>
          </p:nvPr>
        </p:nvPicPr>
        <p:blipFill rotWithShape="1">
          <a:blip r:embed="rId3"/>
          <a:srcRect l="444"/>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8FF5081D-6F37-4BB4-B5EA-A1169235894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rgbClr val="6D4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DC041D-D1C3-4296-85D0-23923F3A49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175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4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hlinkClick r:id="rId2" action="ppaction://hlinkfile"/>
            <a:extLst>
              <a:ext uri="{FF2B5EF4-FFF2-40B4-BE49-F238E27FC236}">
                <a16:creationId xmlns:a16="http://schemas.microsoft.com/office/drawing/2014/main" id="{2D500C5D-4934-4F20-9979-2F91A0099226}"/>
              </a:ext>
            </a:extLst>
          </p:cNvPr>
          <p:cNvPicPr>
            <a:picLocks noGrp="1" noChangeAspect="1"/>
          </p:cNvPicPr>
          <p:nvPr>
            <p:ph idx="1"/>
          </p:nvPr>
        </p:nvPicPr>
        <p:blipFill rotWithShape="1">
          <a:blip r:embed="rId3"/>
          <a:srcRect r="3597" b="2"/>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568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8F64C6-FE22-4FC1-A763-DFCC514811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5C34627B-48E6-4F4D-B843-97717A86B49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276" r="3971" b="-4"/>
          <a:stretch/>
        </p:blipFill>
        <p:spPr>
          <a:xfrm>
            <a:off x="317635" y="3509433"/>
            <a:ext cx="4160452" cy="3026833"/>
          </a:xfrm>
          <a:prstGeom prst="rect">
            <a:avLst/>
          </a:prstGeom>
        </p:spPr>
      </p:pic>
      <p:pic>
        <p:nvPicPr>
          <p:cNvPr id="6" name="Picture 5">
            <a:hlinkClick r:id="rId3" action="ppaction://hlinkfile"/>
          </p:cNvPr>
          <p:cNvPicPr>
            <a:picLocks noChangeAspect="1"/>
          </p:cNvPicPr>
          <p:nvPr/>
        </p:nvPicPr>
        <p:blipFill rotWithShape="1">
          <a:blip r:embed="rId4">
            <a:extLst>
              <a:ext uri="{28A0092B-C50C-407E-A947-70E740481C1C}">
                <a14:useLocalDpi xmlns:a14="http://schemas.microsoft.com/office/drawing/2010/main" val="0"/>
              </a:ext>
            </a:extLst>
          </a:blip>
          <a:srcRect l="3894" r="16777" b="-2"/>
          <a:stretch/>
        </p:blipFill>
        <p:spPr>
          <a:xfrm>
            <a:off x="4638955" y="321733"/>
            <a:ext cx="3539976" cy="2985818"/>
          </a:xfrm>
          <a:prstGeom prst="rect">
            <a:avLst/>
          </a:prstGeom>
        </p:spPr>
      </p:pic>
      <p:pic>
        <p:nvPicPr>
          <p:cNvPr id="4" name="Content Placeholder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15840" r="-3" b="14063"/>
          <a:stretch/>
        </p:blipFill>
        <p:spPr>
          <a:xfrm>
            <a:off x="8348570" y="321734"/>
            <a:ext cx="3535590" cy="2985818"/>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8725"/>
          <a:stretch/>
        </p:blipFill>
        <p:spPr>
          <a:xfrm>
            <a:off x="317635" y="321733"/>
            <a:ext cx="4151681" cy="3026834"/>
          </a:xfrm>
          <a:prstGeom prst="rect">
            <a:avLst/>
          </a:prstGeom>
        </p:spPr>
      </p:pic>
      <p:sp>
        <p:nvSpPr>
          <p:cNvPr id="2" name="Title 1"/>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b="1" kern="1200">
                <a:solidFill>
                  <a:schemeClr val="bg1"/>
                </a:solidFill>
                <a:effectLst>
                  <a:outerShdw blurRad="38100" dist="38100" dir="2700000" algn="tl">
                    <a:srgbClr val="000000">
                      <a:alpha val="43137"/>
                    </a:srgbClr>
                  </a:outerShdw>
                </a:effectLst>
                <a:latin typeface="+mj-lt"/>
                <a:ea typeface="+mj-ea"/>
                <a:cs typeface="+mj-cs"/>
              </a:rPr>
              <a:t>Military Superiority – Self-Sufficiency </a:t>
            </a:r>
          </a:p>
        </p:txBody>
      </p:sp>
    </p:spTree>
    <p:extLst>
      <p:ext uri="{BB962C8B-B14F-4D97-AF65-F5344CB8AC3E}">
        <p14:creationId xmlns:p14="http://schemas.microsoft.com/office/powerpoint/2010/main" val="4133193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2D1B8-0887-4D2B-8C42-999040132B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A085277-BAF7-40CC-A608-B030CA969F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4009F90-86BF-44AE-B0EB-D68140E0E0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14254369-4B26-4D6A-A4CD-BE3438297C3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image">
            <a:hlinkClick r:id="rId2" action="ppaction://hlinkfile"/>
          </p:cNvPr>
          <p:cNvPicPr/>
          <p:nvPr/>
        </p:nvPicPr>
        <p:blipFill>
          <a:blip r:embed="rId3">
            <a:extLst>
              <a:ext uri="{28A0092B-C50C-407E-A947-70E740481C1C}">
                <a14:useLocalDpi xmlns:a14="http://schemas.microsoft.com/office/drawing/2010/main" val="0"/>
              </a:ext>
            </a:extLst>
          </a:blip>
          <a:srcRect/>
          <a:stretch>
            <a:fillRect/>
          </a:stretch>
        </p:blipFill>
        <p:spPr bwMode="auto">
          <a:xfrm>
            <a:off x="639366" y="784894"/>
            <a:ext cx="3483526" cy="2326995"/>
          </a:xfrm>
          <a:prstGeom prst="rect">
            <a:avLst/>
          </a:prstGeom>
          <a:noFill/>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75627" y="973372"/>
            <a:ext cx="2804299" cy="210051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0415" y="880537"/>
            <a:ext cx="2775335" cy="2135707"/>
          </a:xfrm>
          <a:prstGeom prst="rect">
            <a:avLst/>
          </a:prstGeom>
        </p:spPr>
      </p:pic>
      <p:pic>
        <p:nvPicPr>
          <p:cNvPr id="5" name="Picture 4" descr="image"/>
          <p:cNvPicPr/>
          <p:nvPr/>
        </p:nvPicPr>
        <p:blipFill>
          <a:blip r:embed="rId6">
            <a:extLst>
              <a:ext uri="{28A0092B-C50C-407E-A947-70E740481C1C}">
                <a14:useLocalDpi xmlns:a14="http://schemas.microsoft.com/office/drawing/2010/main" val="0"/>
              </a:ext>
            </a:extLst>
          </a:blip>
          <a:srcRect/>
          <a:stretch>
            <a:fillRect/>
          </a:stretch>
        </p:blipFill>
        <p:spPr bwMode="auto">
          <a:xfrm>
            <a:off x="639366" y="3642575"/>
            <a:ext cx="3483526" cy="2339302"/>
          </a:xfrm>
          <a:prstGeom prst="rect">
            <a:avLst/>
          </a:prstGeom>
          <a:noFill/>
        </p:spPr>
      </p:pic>
      <p:sp>
        <p:nvSpPr>
          <p:cNvPr id="2" name="Title 1"/>
          <p:cNvSpPr>
            <a:spLocks noGrp="1"/>
          </p:cNvSpPr>
          <p:nvPr>
            <p:ph type="title"/>
          </p:nvPr>
        </p:nvSpPr>
        <p:spPr>
          <a:xfrm>
            <a:off x="5021821" y="4004732"/>
            <a:ext cx="6465287" cy="1324235"/>
          </a:xfrm>
        </p:spPr>
        <p:txBody>
          <a:bodyPr vert="horz" lIns="91440" tIns="45720" rIns="91440" bIns="45720" rtlCol="0" anchor="b">
            <a:normAutofit/>
          </a:bodyPr>
          <a:lstStyle/>
          <a:p>
            <a:r>
              <a:rPr lang="en-US" sz="4800" b="1">
                <a:solidFill>
                  <a:schemeClr val="bg1"/>
                </a:solidFill>
                <a:effectLst>
                  <a:outerShdw blurRad="38100" dist="38100" dir="2700000" algn="tl">
                    <a:srgbClr val="000000">
                      <a:alpha val="43137"/>
                    </a:srgbClr>
                  </a:outerShdw>
                </a:effectLst>
              </a:rPr>
              <a:t>Lack of Natural Resources</a:t>
            </a:r>
          </a:p>
        </p:txBody>
      </p:sp>
    </p:spTree>
    <p:extLst>
      <p:ext uri="{BB962C8B-B14F-4D97-AF65-F5344CB8AC3E}">
        <p14:creationId xmlns:p14="http://schemas.microsoft.com/office/powerpoint/2010/main" val="2528060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174" y="961812"/>
            <a:ext cx="7003050" cy="4930987"/>
          </a:xfrm>
          <a:prstGeom prst="rect">
            <a:avLst/>
          </a:prstGeom>
        </p:spPr>
      </p:pic>
      <p:sp>
        <p:nvSpPr>
          <p:cNvPr id="2" name="TextBox 1"/>
          <p:cNvSpPr txBox="1"/>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n-ea"/>
                <a:cs typeface="+mn-cs"/>
              </a:rPr>
              <a:t>Immigration - Absorption</a:t>
            </a:r>
          </a:p>
        </p:txBody>
      </p:sp>
    </p:spTree>
    <p:extLst>
      <p:ext uri="{BB962C8B-B14F-4D97-AF65-F5344CB8AC3E}">
        <p14:creationId xmlns:p14="http://schemas.microsoft.com/office/powerpoint/2010/main" val="53410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3BAF1561-20C4-41FD-A35F-BF2B9E727F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Top Corners Rounded 10">
            <a:extLst>
              <a:ext uri="{FF2B5EF4-FFF2-40B4-BE49-F238E27FC236}">
                <a16:creationId xmlns:a16="http://schemas.microsoft.com/office/drawing/2014/main" id="{839DC788-B140-4F3E-A91E-CB3E70ED94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FC18D930-0EEE-448F-ABF1-2AA3C83DA55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5">
            <a:hlinkClick r:id="rId2"/>
            <a:extLst>
              <a:ext uri="{FF2B5EF4-FFF2-40B4-BE49-F238E27FC236}">
                <a16:creationId xmlns:a16="http://schemas.microsoft.com/office/drawing/2014/main" id="{05416D75-79F8-45E9-A778-52353A089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767" y="900340"/>
            <a:ext cx="6542117" cy="4900272"/>
          </a:xfrm>
          <a:prstGeom prst="rect">
            <a:avLst/>
          </a:prstGeom>
        </p:spPr>
      </p:pic>
      <p:sp>
        <p:nvSpPr>
          <p:cNvPr id="2" name="Title 1">
            <a:extLst>
              <a:ext uri="{FF2B5EF4-FFF2-40B4-BE49-F238E27FC236}">
                <a16:creationId xmlns:a16="http://schemas.microsoft.com/office/drawing/2014/main" id="{EA861414-FF40-4C00-9156-03EDC165B04B}"/>
              </a:ext>
            </a:extLst>
          </p:cNvPr>
          <p:cNvSpPr>
            <a:spLocks noGrp="1"/>
          </p:cNvSpPr>
          <p:nvPr>
            <p:ph type="title"/>
          </p:nvPr>
        </p:nvSpPr>
        <p:spPr>
          <a:xfrm>
            <a:off x="321733" y="624299"/>
            <a:ext cx="4092951" cy="1981250"/>
          </a:xfrm>
        </p:spPr>
        <p:txBody>
          <a:bodyPr>
            <a:normAutofit/>
          </a:bodyPr>
          <a:lstStyle/>
          <a:p>
            <a:pPr algn="ctr"/>
            <a:r>
              <a:rPr lang="en-US" sz="3600" b="1" dirty="0">
                <a:solidFill>
                  <a:schemeClr val="bg1"/>
                </a:solidFill>
                <a:effectLst>
                  <a:outerShdw blurRad="38100" dist="38100" dir="2700000" algn="tl">
                    <a:srgbClr val="000000">
                      <a:alpha val="43137"/>
                    </a:srgbClr>
                  </a:outerShdw>
                </a:effectLst>
              </a:rPr>
              <a:t>Technology </a:t>
            </a: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&amp; </a:t>
            </a: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Education</a:t>
            </a:r>
          </a:p>
        </p:txBody>
      </p:sp>
      <p:sp>
        <p:nvSpPr>
          <p:cNvPr id="3" name="Content Placeholder 2">
            <a:extLst>
              <a:ext uri="{FF2B5EF4-FFF2-40B4-BE49-F238E27FC236}">
                <a16:creationId xmlns:a16="http://schemas.microsoft.com/office/drawing/2014/main" id="{96F44165-2312-4D4B-BE72-860F2F912092}"/>
              </a:ext>
            </a:extLst>
          </p:cNvPr>
          <p:cNvSpPr>
            <a:spLocks noGrp="1"/>
          </p:cNvSpPr>
          <p:nvPr>
            <p:ph idx="1"/>
          </p:nvPr>
        </p:nvSpPr>
        <p:spPr>
          <a:xfrm>
            <a:off x="321733" y="2834809"/>
            <a:ext cx="4092951" cy="3042099"/>
          </a:xfrm>
        </p:spPr>
        <p:txBody>
          <a:bodyPr anchor="t">
            <a:normAutofit/>
          </a:bodyPr>
          <a:lstStyle/>
          <a:p>
            <a:endParaRPr lang="en-US" sz="2000">
              <a:solidFill>
                <a:schemeClr val="bg1"/>
              </a:solidFill>
            </a:endParaRPr>
          </a:p>
        </p:txBody>
      </p:sp>
      <p:pic>
        <p:nvPicPr>
          <p:cNvPr id="8" name="Picture 7">
            <a:extLst>
              <a:ext uri="{FF2B5EF4-FFF2-40B4-BE49-F238E27FC236}">
                <a16:creationId xmlns:a16="http://schemas.microsoft.com/office/drawing/2014/main" id="{5E67730A-F228-4523-B3FF-F032C7249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08" y="2482223"/>
            <a:ext cx="4114800" cy="3540459"/>
          </a:xfrm>
          <a:prstGeom prst="rect">
            <a:avLst/>
          </a:prstGeom>
        </p:spPr>
      </p:pic>
      <p:pic>
        <p:nvPicPr>
          <p:cNvPr id="10" name="Picture 9">
            <a:hlinkClick r:id="rId5" action="ppaction://hlinkfile"/>
            <a:extLst>
              <a:ext uri="{FF2B5EF4-FFF2-40B4-BE49-F238E27FC236}">
                <a16:creationId xmlns:a16="http://schemas.microsoft.com/office/drawing/2014/main" id="{69ABDFF7-4475-4FE1-A107-AF0BC98C6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5364" y="2834809"/>
            <a:ext cx="4200525" cy="3628093"/>
          </a:xfrm>
          <a:prstGeom prst="rect">
            <a:avLst/>
          </a:prstGeom>
        </p:spPr>
      </p:pic>
    </p:spTree>
    <p:extLst>
      <p:ext uri="{BB962C8B-B14F-4D97-AF65-F5344CB8AC3E}">
        <p14:creationId xmlns:p14="http://schemas.microsoft.com/office/powerpoint/2010/main" val="717384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1">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876" y="262011"/>
            <a:ext cx="2660245" cy="39976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469" y="307731"/>
            <a:ext cx="4895065" cy="3997637"/>
          </a:xfrm>
          <a:prstGeom prst="rect">
            <a:avLst/>
          </a:prstGeom>
        </p:spPr>
      </p:pic>
      <p:sp>
        <p:nvSpPr>
          <p:cNvPr id="3" name="Subtitle 2"/>
          <p:cNvSpPr>
            <a:spLocks noGrp="1"/>
          </p:cNvSpPr>
          <p:nvPr>
            <p:ph type="subTitle" idx="1"/>
          </p:nvPr>
        </p:nvSpPr>
        <p:spPr>
          <a:xfrm>
            <a:off x="1339362" y="5815698"/>
            <a:ext cx="9144000" cy="420001"/>
          </a:xfrm>
        </p:spPr>
        <p:txBody>
          <a:bodyPr vert="horz" lIns="91440" tIns="45720" rIns="91440" bIns="45720" rtlCol="0">
            <a:noAutofit/>
          </a:bodyPr>
          <a:lstStyle/>
          <a:p>
            <a:r>
              <a:rPr lang="en-US" sz="3200" dirty="0">
                <a:solidFill>
                  <a:srgbClr val="3ED9FF"/>
                </a:solidFill>
                <a:latin typeface="Rockwell Extra Bold" panose="02060903040505020403" pitchFamily="18" charset="0"/>
              </a:rPr>
              <a:t>Start-up Nation</a:t>
            </a:r>
          </a:p>
        </p:txBody>
      </p:sp>
      <p:sp>
        <p:nvSpPr>
          <p:cNvPr id="2" name="TextBox 1">
            <a:extLst>
              <a:ext uri="{FF2B5EF4-FFF2-40B4-BE49-F238E27FC236}">
                <a16:creationId xmlns:a16="http://schemas.microsoft.com/office/drawing/2014/main" id="{6C005EB1-BEC8-4002-A4A4-8F1F2376CF9A}"/>
              </a:ext>
            </a:extLst>
          </p:cNvPr>
          <p:cNvSpPr txBox="1"/>
          <p:nvPr/>
        </p:nvSpPr>
        <p:spPr>
          <a:xfrm>
            <a:off x="527538" y="4756638"/>
            <a:ext cx="11139854" cy="930447"/>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Why and how has Israel become a hot-bed for technological innovation and a power house in technology applications</a:t>
            </a:r>
            <a:endParaRPr kumimoji="0" lang="en-US" sz="3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98200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5">
            <a:extLst>
              <a:ext uri="{FF2B5EF4-FFF2-40B4-BE49-F238E27FC236}">
                <a16:creationId xmlns:a16="http://schemas.microsoft.com/office/drawing/2014/main" id="{EE984684-F61A-494D-9C9D-85484446F9A8}"/>
              </a:ext>
            </a:extLst>
          </p:cNvPr>
          <p:cNvPicPr>
            <a:picLocks noChangeAspect="1"/>
          </p:cNvPicPr>
          <p:nvPr/>
        </p:nvPicPr>
        <p:blipFill rotWithShape="1">
          <a:blip r:embed="rId2">
            <a:duotone>
              <a:prstClr val="black"/>
              <a:schemeClr val="tx2">
                <a:tint val="45000"/>
                <a:satMod val="400000"/>
              </a:schemeClr>
            </a:duotone>
            <a:alphaModFix amt="35000"/>
            <a:extLst>
              <a:ext uri="{28A0092B-C50C-407E-A947-70E740481C1C}">
                <a14:useLocalDpi xmlns:a14="http://schemas.microsoft.com/office/drawing/2010/main" val="0"/>
              </a:ext>
            </a:extLst>
          </a:blip>
          <a:srcRect t="28535" b="26875"/>
          <a:stretch/>
        </p:blipFill>
        <p:spPr>
          <a:xfrm>
            <a:off x="-17" y="10"/>
            <a:ext cx="12188952" cy="6857990"/>
          </a:xfrm>
          <a:prstGeom prst="rect">
            <a:avLst/>
          </a:prstGeom>
        </p:spPr>
      </p:pic>
      <p:sp>
        <p:nvSpPr>
          <p:cNvPr id="24" name="Freeform: Shape 23">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hlinkClick r:id="rId3" action="ppaction://hlinkfile"/>
            <a:extLst>
              <a:ext uri="{FF2B5EF4-FFF2-40B4-BE49-F238E27FC236}">
                <a16:creationId xmlns:a16="http://schemas.microsoft.com/office/drawing/2014/main" id="{A2410BD4-04EC-4F36-9C2A-39F19A6EDDF7}"/>
              </a:ext>
            </a:extLst>
          </p:cNvPr>
          <p:cNvPicPr>
            <a:picLocks noChangeAspect="1"/>
          </p:cNvPicPr>
          <p:nvPr/>
        </p:nvPicPr>
        <p:blipFill rotWithShape="1">
          <a:blip r:embed="rId4"/>
          <a:srcRect l="22189" r="23440" b="1"/>
          <a:stretch/>
        </p:blipFill>
        <p:spPr>
          <a:xfrm>
            <a:off x="-2317" y="-2"/>
            <a:ext cx="5441859" cy="5654940"/>
          </a:xfrm>
          <a:custGeom>
            <a:avLst/>
            <a:gdLst>
              <a:gd name="connsiteX0" fmla="*/ 0 w 5067519"/>
              <a:gd name="connsiteY0" fmla="*/ 0 h 5265942"/>
              <a:gd name="connsiteX1" fmla="*/ 4097786 w 5067519"/>
              <a:gd name="connsiteY1" fmla="*/ 0 h 5265942"/>
              <a:gd name="connsiteX2" fmla="*/ 4176264 w 5067519"/>
              <a:gd name="connsiteY2" fmla="*/ 71326 h 5265942"/>
              <a:gd name="connsiteX3" fmla="*/ 5067519 w 5067519"/>
              <a:gd name="connsiteY3" fmla="*/ 2223006 h 5265942"/>
              <a:gd name="connsiteX4" fmla="*/ 2024583 w 5067519"/>
              <a:gd name="connsiteY4" fmla="*/ 5265942 h 5265942"/>
              <a:gd name="connsiteX5" fmla="*/ 145914 w 5067519"/>
              <a:gd name="connsiteY5" fmla="*/ 4616926 h 5265942"/>
              <a:gd name="connsiteX6" fmla="*/ 0 w 5067519"/>
              <a:gd name="connsiteY6" fmla="*/ 4489006 h 526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
        <p:nvSpPr>
          <p:cNvPr id="2" name="Title 1">
            <a:extLst>
              <a:ext uri="{FF2B5EF4-FFF2-40B4-BE49-F238E27FC236}">
                <a16:creationId xmlns:a16="http://schemas.microsoft.com/office/drawing/2014/main" id="{85F9D847-BB2B-4AC0-B95D-AB4B2DFE4F45}"/>
              </a:ext>
            </a:extLst>
          </p:cNvPr>
          <p:cNvSpPr>
            <a:spLocks noGrp="1"/>
          </p:cNvSpPr>
          <p:nvPr>
            <p:ph type="title"/>
          </p:nvPr>
        </p:nvSpPr>
        <p:spPr>
          <a:xfrm>
            <a:off x="5609220" y="803325"/>
            <a:ext cx="6390522" cy="1325563"/>
          </a:xfrm>
        </p:spPr>
        <p:txBody>
          <a:bodyPr>
            <a:normAutofit/>
          </a:bodyPr>
          <a:lstStyle/>
          <a:p>
            <a:r>
              <a:rPr lang="en-US" b="1" dirty="0"/>
              <a:t>Israel is born May 14, 1948</a:t>
            </a:r>
          </a:p>
        </p:txBody>
      </p:sp>
      <p:pic>
        <p:nvPicPr>
          <p:cNvPr id="11" name="Content Placeholder 10">
            <a:extLst>
              <a:ext uri="{FF2B5EF4-FFF2-40B4-BE49-F238E27FC236}">
                <a16:creationId xmlns:a16="http://schemas.microsoft.com/office/drawing/2014/main" id="{632DAA1D-E5A1-4A27-955E-082AD4CDF7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4450" y="2332672"/>
            <a:ext cx="3291063" cy="4150106"/>
          </a:xfrm>
        </p:spPr>
      </p:pic>
    </p:spTree>
    <p:extLst>
      <p:ext uri="{BB962C8B-B14F-4D97-AF65-F5344CB8AC3E}">
        <p14:creationId xmlns:p14="http://schemas.microsoft.com/office/powerpoint/2010/main" val="350950720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
          <p:cNvPicPr>
            <a:picLocks noChangeAspect="1"/>
          </p:cNvPicPr>
          <p:nvPr/>
        </p:nvPicPr>
        <p:blipFill rotWithShape="1">
          <a:blip r:embed="rId2">
            <a:extLst>
              <a:ext uri="{28A0092B-C50C-407E-A947-70E740481C1C}">
                <a14:useLocalDpi xmlns:a14="http://schemas.microsoft.com/office/drawing/2010/main" val="0"/>
              </a:ext>
            </a:extLst>
          </a:blip>
          <a:srcRect r="14381" b="2"/>
          <a:stretch/>
        </p:blipFill>
        <p:spPr>
          <a:xfrm>
            <a:off x="5603706" y="1258529"/>
            <a:ext cx="5638853" cy="4330205"/>
          </a:xfrm>
          <a:prstGeom prst="rect">
            <a:avLst/>
          </a:prstGeom>
        </p:spPr>
      </p:pic>
      <p:pic>
        <p:nvPicPr>
          <p:cNvPr id="3" name="Content Placeholder 2">
            <a:extLst>
              <a:ext uri="{FF2B5EF4-FFF2-40B4-BE49-F238E27FC236}">
                <a16:creationId xmlns:a16="http://schemas.microsoft.com/office/drawing/2014/main" id="{EE02FE7B-183F-4173-AE89-E59153C72F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655" y="3366481"/>
            <a:ext cx="4008767" cy="3406140"/>
          </a:xfrm>
        </p:spPr>
      </p:pic>
      <p:pic>
        <p:nvPicPr>
          <p:cNvPr id="4" name="Picture 3">
            <a:extLst>
              <a:ext uri="{FF2B5EF4-FFF2-40B4-BE49-F238E27FC236}">
                <a16:creationId xmlns:a16="http://schemas.microsoft.com/office/drawing/2014/main" id="{BB616935-E758-4809-BE7C-FC314A9FF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326" y="85379"/>
            <a:ext cx="3972096" cy="2581655"/>
          </a:xfrm>
          <a:prstGeom prst="rect">
            <a:avLst/>
          </a:prstGeom>
        </p:spPr>
      </p:pic>
    </p:spTree>
    <p:extLst>
      <p:ext uri="{BB962C8B-B14F-4D97-AF65-F5344CB8AC3E}">
        <p14:creationId xmlns:p14="http://schemas.microsoft.com/office/powerpoint/2010/main" val="509939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A3BDE2-0DA5-4B9F-937F-1A552AE4EBA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213" b="1787"/>
          <a:stretch/>
        </p:blipFill>
        <p:spPr>
          <a:xfrm>
            <a:off x="20" y="10"/>
            <a:ext cx="12191980" cy="6857990"/>
          </a:xfrm>
          <a:prstGeom prst="rect">
            <a:avLst/>
          </a:prstGeom>
        </p:spPr>
      </p:pic>
    </p:spTree>
    <p:extLst>
      <p:ext uri="{BB962C8B-B14F-4D97-AF65-F5344CB8AC3E}">
        <p14:creationId xmlns:p14="http://schemas.microsoft.com/office/powerpoint/2010/main" val="2521146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84" y="219076"/>
            <a:ext cx="2381250" cy="19145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554" y="260358"/>
            <a:ext cx="1484168" cy="182949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278" y="438837"/>
            <a:ext cx="2362713" cy="147253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9126" y="2472169"/>
            <a:ext cx="2752725" cy="166687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4578" y="2258187"/>
            <a:ext cx="1524000" cy="22860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8969" y="4578362"/>
            <a:ext cx="2466975" cy="184785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2358" y="2351830"/>
            <a:ext cx="1590675" cy="2876550"/>
          </a:xfrm>
          <a:prstGeom prst="rect">
            <a:avLst/>
          </a:prstGeom>
        </p:spPr>
      </p:pic>
      <p:pic>
        <p:nvPicPr>
          <p:cNvPr id="16" name="Picture 15">
            <a:extLst>
              <a:ext uri="{FF2B5EF4-FFF2-40B4-BE49-F238E27FC236}">
                <a16:creationId xmlns:a16="http://schemas.microsoft.com/office/drawing/2014/main" id="{F8C10C7D-3F38-4B83-AB7B-6B51242FC8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2011" y="386256"/>
            <a:ext cx="2486025" cy="1598159"/>
          </a:xfrm>
          <a:prstGeom prst="rect">
            <a:avLst/>
          </a:prstGeom>
        </p:spPr>
      </p:pic>
      <p:pic>
        <p:nvPicPr>
          <p:cNvPr id="10" name="Picture 9">
            <a:hlinkClick r:id="rId10" action="ppaction://hlinkfile"/>
            <a:extLst>
              <a:ext uri="{FF2B5EF4-FFF2-40B4-BE49-F238E27FC236}">
                <a16:creationId xmlns:a16="http://schemas.microsoft.com/office/drawing/2014/main" id="{20FDADA7-8E81-451F-AFEF-8C32AA875B2A}"/>
              </a:ext>
            </a:extLst>
          </p:cNvPr>
          <p:cNvPicPr>
            <a:picLocks noChangeAspect="1"/>
          </p:cNvPicPr>
          <p:nvPr/>
        </p:nvPicPr>
        <p:blipFill>
          <a:blip r:embed="rId11"/>
          <a:stretch>
            <a:fillRect/>
          </a:stretch>
        </p:blipFill>
        <p:spPr>
          <a:xfrm>
            <a:off x="4361851" y="2116645"/>
            <a:ext cx="1751151" cy="2747118"/>
          </a:xfrm>
          <a:prstGeom prst="rect">
            <a:avLst/>
          </a:prstGeom>
        </p:spPr>
      </p:pic>
      <p:sp>
        <p:nvSpPr>
          <p:cNvPr id="17" name="AutoShape 2" descr="Image result for iphone camera">
            <a:extLst>
              <a:ext uri="{FF2B5EF4-FFF2-40B4-BE49-F238E27FC236}">
                <a16:creationId xmlns:a16="http://schemas.microsoft.com/office/drawing/2014/main" id="{5CB33A4D-E3C8-4632-B315-F91F1AB4CE1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4" descr="Image result for iphone camera">
            <a:extLst>
              <a:ext uri="{FF2B5EF4-FFF2-40B4-BE49-F238E27FC236}">
                <a16:creationId xmlns:a16="http://schemas.microsoft.com/office/drawing/2014/main" id="{B36AFB17-30A7-48A7-8957-9BB4DFFDC2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a:extLst>
              <a:ext uri="{FF2B5EF4-FFF2-40B4-BE49-F238E27FC236}">
                <a16:creationId xmlns:a16="http://schemas.microsoft.com/office/drawing/2014/main" id="{688537D7-3788-49B0-ADA2-9812DAAFB1AF}"/>
              </a:ext>
            </a:extLst>
          </p:cNvPr>
          <p:cNvPicPr>
            <a:picLocks noChangeAspect="1"/>
          </p:cNvPicPr>
          <p:nvPr/>
        </p:nvPicPr>
        <p:blipFill>
          <a:blip r:embed="rId12"/>
          <a:stretch>
            <a:fillRect/>
          </a:stretch>
        </p:blipFill>
        <p:spPr>
          <a:xfrm>
            <a:off x="5847151" y="4818690"/>
            <a:ext cx="2466975" cy="1847850"/>
          </a:xfrm>
          <a:prstGeom prst="rect">
            <a:avLst/>
          </a:prstGeom>
        </p:spPr>
      </p:pic>
    </p:spTree>
    <p:extLst>
      <p:ext uri="{BB962C8B-B14F-4D97-AF65-F5344CB8AC3E}">
        <p14:creationId xmlns:p14="http://schemas.microsoft.com/office/powerpoint/2010/main" val="2107765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rge body of water with a city in the background&#10;&#10;Description generated with very high confidence">
            <a:hlinkClick r:id="rId2"/>
            <a:extLst>
              <a:ext uri="{FF2B5EF4-FFF2-40B4-BE49-F238E27FC236}">
                <a16:creationId xmlns:a16="http://schemas.microsoft.com/office/drawing/2014/main" id="{FFB908F0-C8A5-4F5E-AFC6-E7E151FEB32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955" r="8489"/>
          <a:stretch/>
        </p:blipFill>
        <p:spPr>
          <a:xfrm>
            <a:off x="33347" y="0"/>
            <a:ext cx="12191980" cy="6857990"/>
          </a:xfrm>
          <a:prstGeom prst="rect">
            <a:avLst/>
          </a:prstGeom>
        </p:spPr>
      </p:pic>
      <p:sp>
        <p:nvSpPr>
          <p:cNvPr id="2" name="Title 1">
            <a:extLst>
              <a:ext uri="{FF2B5EF4-FFF2-40B4-BE49-F238E27FC236}">
                <a16:creationId xmlns:a16="http://schemas.microsoft.com/office/drawing/2014/main" id="{FC9B3A93-2B99-49AC-9ADE-9E4796064D07}"/>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7200" dirty="0">
                <a:solidFill>
                  <a:schemeClr val="bg1"/>
                </a:solidFill>
                <a:latin typeface="Rockwell Extra Bold" panose="02060903040505020403" pitchFamily="18" charset="0"/>
              </a:rPr>
              <a:t>Israel</a:t>
            </a:r>
          </a:p>
        </p:txBody>
      </p:sp>
      <p:pic>
        <p:nvPicPr>
          <p:cNvPr id="4" name="Picture 3">
            <a:hlinkClick r:id="rId4" action="ppaction://hlinkfile"/>
            <a:extLst>
              <a:ext uri="{FF2B5EF4-FFF2-40B4-BE49-F238E27FC236}">
                <a16:creationId xmlns:a16="http://schemas.microsoft.com/office/drawing/2014/main" id="{369534C6-8BE7-4C0D-9A84-F7449CA22226}"/>
              </a:ext>
            </a:extLst>
          </p:cNvPr>
          <p:cNvPicPr>
            <a:picLocks noChangeAspect="1"/>
          </p:cNvPicPr>
          <p:nvPr/>
        </p:nvPicPr>
        <p:blipFill>
          <a:blip r:embed="rId5"/>
          <a:stretch>
            <a:fillRect/>
          </a:stretch>
        </p:blipFill>
        <p:spPr>
          <a:xfrm>
            <a:off x="4533900" y="6972"/>
            <a:ext cx="7658100" cy="4533900"/>
          </a:xfrm>
          <a:prstGeom prst="rect">
            <a:avLst/>
          </a:prstGeom>
        </p:spPr>
      </p:pic>
    </p:spTree>
    <p:extLst>
      <p:ext uri="{BB962C8B-B14F-4D97-AF65-F5344CB8AC3E}">
        <p14:creationId xmlns:p14="http://schemas.microsoft.com/office/powerpoint/2010/main" val="363874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92696"/>
            <a:ext cx="8507288" cy="1143000"/>
          </a:xfrm>
        </p:spPr>
        <p:txBody>
          <a:bodyPr>
            <a:normAutofit fontScale="90000"/>
          </a:bodyPr>
          <a:lstStyle/>
          <a:p>
            <a:r>
              <a:rPr lang="en-US" b="1" dirty="0">
                <a:effectLst>
                  <a:outerShdw blurRad="38100" dist="38100" dir="2700000" algn="tl">
                    <a:srgbClr val="000000">
                      <a:alpha val="43137"/>
                    </a:srgbClr>
                  </a:outerShdw>
                </a:effectLst>
              </a:rPr>
              <a:t>Israeli diplomatic conduct and discourse</a:t>
            </a:r>
            <a:br>
              <a:rPr lang="en-CA" dirty="0"/>
            </a:br>
            <a:endParaRPr lang="en-CA" dirty="0"/>
          </a:p>
        </p:txBody>
      </p:sp>
      <p:sp>
        <p:nvSpPr>
          <p:cNvPr id="3" name="Content Placeholder 2"/>
          <p:cNvSpPr>
            <a:spLocks noGrp="1"/>
          </p:cNvSpPr>
          <p:nvPr>
            <p:ph idx="1"/>
          </p:nvPr>
        </p:nvSpPr>
        <p:spPr>
          <a:xfrm>
            <a:off x="1981200" y="2132857"/>
            <a:ext cx="8229600" cy="3993307"/>
          </a:xfrm>
        </p:spPr>
        <p:txBody>
          <a:bodyPr/>
          <a:lstStyle/>
          <a:p>
            <a:pPr marL="0" indent="0">
              <a:buNone/>
            </a:pPr>
            <a:endParaRPr lang="en-CA" sz="1800" b="1" dirty="0"/>
          </a:p>
          <a:p>
            <a:r>
              <a:rPr lang="en-CA" sz="1800" b="1" dirty="0"/>
              <a:t>International Poll</a:t>
            </a:r>
            <a:r>
              <a:rPr lang="en-CA" sz="1800" b="1"/>
              <a:t>: </a:t>
            </a:r>
            <a:endParaRPr lang="en-CA" sz="1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729" y="1556792"/>
            <a:ext cx="3048930" cy="4878288"/>
          </a:xfrm>
          <a:prstGeom prst="rect">
            <a:avLst/>
          </a:prstGeom>
        </p:spPr>
      </p:pic>
    </p:spTree>
    <p:extLst>
      <p:ext uri="{BB962C8B-B14F-4D97-AF65-F5344CB8AC3E}">
        <p14:creationId xmlns:p14="http://schemas.microsoft.com/office/powerpoint/2010/main" val="1283542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file"/>
            <a:extLst>
              <a:ext uri="{FF2B5EF4-FFF2-40B4-BE49-F238E27FC236}">
                <a16:creationId xmlns:a16="http://schemas.microsoft.com/office/drawing/2014/main" id="{B984D186-E597-433D-B91F-8AB0D0000E79}"/>
              </a:ext>
            </a:extLst>
          </p:cNvPr>
          <p:cNvPicPr>
            <a:picLocks noChangeAspect="1"/>
          </p:cNvPicPr>
          <p:nvPr/>
        </p:nvPicPr>
        <p:blipFill rotWithShape="1">
          <a:blip r:embed="rId3">
            <a:extLst>
              <a:ext uri="{28A0092B-C50C-407E-A947-70E740481C1C}">
                <a14:useLocalDpi xmlns:a14="http://schemas.microsoft.com/office/drawing/2010/main" val="0"/>
              </a:ext>
            </a:extLst>
          </a:blip>
          <a:srcRect l="11111"/>
          <a:stretch/>
        </p:blipFill>
        <p:spPr>
          <a:xfrm>
            <a:off x="-1" y="10"/>
            <a:ext cx="12192000" cy="6857990"/>
          </a:xfrm>
          <a:prstGeom prst="rect">
            <a:avLst/>
          </a:prstGeom>
        </p:spPr>
      </p:pic>
      <p:sp>
        <p:nvSpPr>
          <p:cNvPr id="2" name="Title 1">
            <a:extLst>
              <a:ext uri="{FF2B5EF4-FFF2-40B4-BE49-F238E27FC236}">
                <a16:creationId xmlns:a16="http://schemas.microsoft.com/office/drawing/2014/main" id="{1B717461-EB25-414E-BD48-8FAAC27A85A6}"/>
              </a:ext>
            </a:extLst>
          </p:cNvPr>
          <p:cNvSpPr>
            <a:spLocks noGrp="1"/>
          </p:cNvSpPr>
          <p:nvPr>
            <p:ph type="title"/>
          </p:nvPr>
        </p:nvSpPr>
        <p:spPr>
          <a:xfrm>
            <a:off x="114285" y="1913950"/>
            <a:ext cx="5410200" cy="1342754"/>
          </a:xfrm>
        </p:spPr>
        <p:txBody>
          <a:bodyPr>
            <a:normAutofit fontScale="90000"/>
          </a:bodyPr>
          <a:lstStyle/>
          <a:p>
            <a:pPr algn="ctr"/>
            <a:r>
              <a:rPr lang="en-US" sz="6000" dirty="0">
                <a:latin typeface="Rockwell Extra Bold" panose="02060903040505020403" pitchFamily="18" charset="0"/>
              </a:rPr>
              <a:t>Settlements</a:t>
            </a:r>
          </a:p>
        </p:txBody>
      </p:sp>
      <p:pic>
        <p:nvPicPr>
          <p:cNvPr id="6" name="Content Placeholder 5">
            <a:extLst>
              <a:ext uri="{FF2B5EF4-FFF2-40B4-BE49-F238E27FC236}">
                <a16:creationId xmlns:a16="http://schemas.microsoft.com/office/drawing/2014/main" id="{44407179-AD94-4754-9CF9-33D3B0A75AA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5708" y="2981326"/>
            <a:ext cx="4377780" cy="3113088"/>
          </a:xfrm>
        </p:spPr>
      </p:pic>
    </p:spTree>
    <p:extLst>
      <p:ext uri="{BB962C8B-B14F-4D97-AF65-F5344CB8AC3E}">
        <p14:creationId xmlns:p14="http://schemas.microsoft.com/office/powerpoint/2010/main" val="3703688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action="ppaction://hlinkfile"/>
            <a:extLst>
              <a:ext uri="{FF2B5EF4-FFF2-40B4-BE49-F238E27FC236}">
                <a16:creationId xmlns:a16="http://schemas.microsoft.com/office/drawing/2014/main" id="{26EB3049-A35E-416D-B8CB-78B54F874D6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445" r="-1" b="-1"/>
          <a:stretch/>
        </p:blipFill>
        <p:spPr>
          <a:xfrm>
            <a:off x="20" y="10"/>
            <a:ext cx="12191980" cy="6857990"/>
          </a:xfrm>
          <a:prstGeom prst="rect">
            <a:avLst/>
          </a:prstGeom>
        </p:spPr>
      </p:pic>
    </p:spTree>
    <p:extLst>
      <p:ext uri="{BB962C8B-B14F-4D97-AF65-F5344CB8AC3E}">
        <p14:creationId xmlns:p14="http://schemas.microsoft.com/office/powerpoint/2010/main" val="3640055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1958-D1A0-4335-9B81-C2CF6135BD92}"/>
              </a:ext>
            </a:extLst>
          </p:cNvPr>
          <p:cNvSpPr>
            <a:spLocks noGrp="1"/>
          </p:cNvSpPr>
          <p:nvPr>
            <p:ph type="title"/>
          </p:nvPr>
        </p:nvSpPr>
        <p:spPr/>
        <p:txBody>
          <a:bodyPr/>
          <a:lstStyle/>
          <a:p>
            <a:endParaRPr lang="en-US"/>
          </a:p>
        </p:txBody>
      </p:sp>
      <p:pic>
        <p:nvPicPr>
          <p:cNvPr id="4" name="Picture 3">
            <a:hlinkClick r:id="rId2" action="ppaction://hlinkfile"/>
            <a:extLst>
              <a:ext uri="{FF2B5EF4-FFF2-40B4-BE49-F238E27FC236}">
                <a16:creationId xmlns:a16="http://schemas.microsoft.com/office/drawing/2014/main" id="{9FDB0F28-FBC8-4A08-9698-EDE65DD74DDD}"/>
              </a:ext>
            </a:extLst>
          </p:cNvPr>
          <p:cNvPicPr>
            <a:picLocks noChangeAspect="1"/>
          </p:cNvPicPr>
          <p:nvPr/>
        </p:nvPicPr>
        <p:blipFill>
          <a:blip r:embed="rId3"/>
          <a:stretch>
            <a:fillRect/>
          </a:stretch>
        </p:blipFill>
        <p:spPr>
          <a:xfrm>
            <a:off x="0" y="10766"/>
            <a:ext cx="12192000" cy="6847234"/>
          </a:xfrm>
          <a:prstGeom prst="rect">
            <a:avLst/>
          </a:prstGeom>
        </p:spPr>
      </p:pic>
    </p:spTree>
    <p:extLst>
      <p:ext uri="{BB962C8B-B14F-4D97-AF65-F5344CB8AC3E}">
        <p14:creationId xmlns:p14="http://schemas.microsoft.com/office/powerpoint/2010/main" val="3379424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304801"/>
            <a:ext cx="7543800" cy="5591175"/>
          </a:xfrm>
        </p:spPr>
      </p:pic>
      <p:sp>
        <p:nvSpPr>
          <p:cNvPr id="5" name="TextBox 4"/>
          <p:cNvSpPr txBox="1"/>
          <p:nvPr/>
        </p:nvSpPr>
        <p:spPr>
          <a:xfrm>
            <a:off x="3505201" y="5527676"/>
            <a:ext cx="5414963" cy="1323975"/>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e-IL" sz="8000" b="1" i="0" u="none" strike="noStrike" kern="1200" cap="none" spc="0" normalizeH="0" baseline="0" noProof="0" dirty="0">
                <a:ln>
                  <a:noFill/>
                </a:ln>
                <a:solidFill>
                  <a:srgbClr val="44546A">
                    <a:lumMod val="75000"/>
                  </a:srgbClr>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תודה רבה!!!</a:t>
            </a:r>
            <a:endParaRPr kumimoji="0" lang="en-US" sz="8000" b="1" i="0" u="none" strike="noStrike" kern="1200" cap="none" spc="0" normalizeH="0" baseline="0" noProof="0" dirty="0">
              <a:ln>
                <a:noFill/>
              </a:ln>
              <a:solidFill>
                <a:srgbClr val="44546A">
                  <a:lumMod val="75000"/>
                </a:srgbClr>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999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872CD0D5-C19E-452F-BCAF-86BA840445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978555"/>
            <a:ext cx="6553545" cy="4908832"/>
          </a:xfrm>
          <a:prstGeom prst="rect">
            <a:avLst/>
          </a:prstGeom>
        </p:spPr>
      </p:pic>
      <p:sp>
        <p:nvSpPr>
          <p:cNvPr id="12" name="Rectangle 11">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02EA276-ACAD-46F5-A3EF-37EB1A3556B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endParaRPr lang="en-US" sz="4800" kern="1200" dirty="0">
              <a:solidFill>
                <a:srgbClr val="FFFFFF"/>
              </a:solidFill>
              <a:latin typeface="+mj-lt"/>
              <a:ea typeface="+mj-ea"/>
              <a:cs typeface="+mj-cs"/>
            </a:endParaRPr>
          </a:p>
        </p:txBody>
      </p:sp>
      <p:pic>
        <p:nvPicPr>
          <p:cNvPr id="9" name="Picture 8">
            <a:hlinkClick r:id="rId3" action="ppaction://hlinkfile"/>
            <a:extLst>
              <a:ext uri="{FF2B5EF4-FFF2-40B4-BE49-F238E27FC236}">
                <a16:creationId xmlns:a16="http://schemas.microsoft.com/office/drawing/2014/main" id="{9D6FB9B3-4D15-4BB2-A99A-C8B75FBB3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495" y="594793"/>
            <a:ext cx="3748052" cy="5632320"/>
          </a:xfrm>
          <a:prstGeom prst="rect">
            <a:avLst/>
          </a:prstGeom>
        </p:spPr>
      </p:pic>
    </p:spTree>
    <p:extLst>
      <p:ext uri="{BB962C8B-B14F-4D97-AF65-F5344CB8AC3E}">
        <p14:creationId xmlns:p14="http://schemas.microsoft.com/office/powerpoint/2010/main" val="24264786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6E3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a:extLst>
              <a:ext uri="{FF2B5EF4-FFF2-40B4-BE49-F238E27FC236}">
                <a16:creationId xmlns:a16="http://schemas.microsoft.com/office/drawing/2014/main" id="{4B3C94D8-6336-4881-A85E-391BFF098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9345" y="277837"/>
            <a:ext cx="3416572" cy="6302325"/>
          </a:xfrm>
          <a:prstGeom prst="rect">
            <a:avLst/>
          </a:prstGeom>
        </p:spPr>
      </p:pic>
      <p:cxnSp>
        <p:nvCxnSpPr>
          <p:cNvPr id="14" name="Straight Connector 13">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91C275E-BBC5-4CA4-8412-2C6E82D428B7}"/>
              </a:ext>
            </a:extLst>
          </p:cNvPr>
          <p:cNvSpPr>
            <a:spLocks noGrp="1"/>
          </p:cNvSpPr>
          <p:nvPr>
            <p:ph type="title"/>
          </p:nvPr>
        </p:nvSpPr>
        <p:spPr>
          <a:xfrm>
            <a:off x="1024129" y="585216"/>
            <a:ext cx="5062511" cy="1499616"/>
          </a:xfrm>
        </p:spPr>
        <p:txBody>
          <a:bodyPr>
            <a:normAutofit/>
          </a:bodyPr>
          <a:lstStyle/>
          <a:p>
            <a:r>
              <a:rPr lang="en-US" dirty="0">
                <a:solidFill>
                  <a:srgbClr val="FFFFFF"/>
                </a:solidFill>
              </a:rPr>
              <a:t>Declaration Of Independence</a:t>
            </a:r>
          </a:p>
        </p:txBody>
      </p:sp>
      <p:sp>
        <p:nvSpPr>
          <p:cNvPr id="6" name="Content Placeholder 5">
            <a:extLst>
              <a:ext uri="{FF2B5EF4-FFF2-40B4-BE49-F238E27FC236}">
                <a16:creationId xmlns:a16="http://schemas.microsoft.com/office/drawing/2014/main" id="{59D813EA-49FC-4ACF-93C4-6CAF1E529FCF}"/>
              </a:ext>
            </a:extLst>
          </p:cNvPr>
          <p:cNvSpPr>
            <a:spLocks noGrp="1"/>
          </p:cNvSpPr>
          <p:nvPr>
            <p:ph idx="1"/>
          </p:nvPr>
        </p:nvSpPr>
        <p:spPr>
          <a:xfrm>
            <a:off x="171454" y="2320290"/>
            <a:ext cx="6492236" cy="3897630"/>
          </a:xfrm>
        </p:spPr>
        <p:txBody>
          <a:bodyPr>
            <a:normAutofit/>
          </a:bodyPr>
          <a:lstStyle/>
          <a:p>
            <a:r>
              <a:rPr lang="en-US" b="1" dirty="0">
                <a:solidFill>
                  <a:schemeClr val="bg1"/>
                </a:solidFill>
              </a:rPr>
              <a:t>IDENTITY</a:t>
            </a:r>
            <a:br>
              <a:rPr lang="en-US" b="1" dirty="0"/>
            </a:br>
            <a:r>
              <a:rPr lang="en-US" sz="1900" dirty="0">
                <a:solidFill>
                  <a:schemeClr val="bg1"/>
                </a:solidFill>
              </a:rPr>
              <a:t>The Land of Israel was the birthplace of the Jewish people. Here their spiritual, religious and political identity was shaped. Here they first attained to statehood, created cultural values of national and universal significance and gave to the world the eternal Book of Books.</a:t>
            </a:r>
            <a:br>
              <a:rPr lang="en-US" sz="1900" dirty="0">
                <a:solidFill>
                  <a:schemeClr val="bg1"/>
                </a:solidFill>
              </a:rPr>
            </a:br>
            <a:br>
              <a:rPr lang="en-US" sz="1900" dirty="0">
                <a:solidFill>
                  <a:schemeClr val="bg1"/>
                </a:solidFill>
              </a:rPr>
            </a:br>
            <a:r>
              <a:rPr lang="en-US" sz="1900" dirty="0">
                <a:solidFill>
                  <a:schemeClr val="bg1"/>
                </a:solidFill>
              </a:rPr>
              <a:t>Pioneers, defiant returnees, and defenders, they made deserts bloom, revived the Hebrew language, built villages and towns, and created a thriving community controlling its own economy and culture, loving peace but knowing how to defend itself, bringing the blessings of progress to all the country's inhabitants, and aspiring towards independent nationhood.</a:t>
            </a:r>
          </a:p>
          <a:p>
            <a:pPr marL="0" indent="0">
              <a:buNone/>
            </a:pPr>
            <a:endParaRPr lang="en-US" sz="1600" dirty="0">
              <a:solidFill>
                <a:schemeClr val="bg1"/>
              </a:solidFill>
            </a:endParaRPr>
          </a:p>
          <a:p>
            <a:endParaRPr lang="en-US" sz="1800" dirty="0">
              <a:solidFill>
                <a:srgbClr val="FFFFFF"/>
              </a:solidFill>
            </a:endParaRPr>
          </a:p>
        </p:txBody>
      </p:sp>
    </p:spTree>
    <p:extLst>
      <p:ext uri="{BB962C8B-B14F-4D97-AF65-F5344CB8AC3E}">
        <p14:creationId xmlns:p14="http://schemas.microsoft.com/office/powerpoint/2010/main" val="417887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6C20283-73E0-40EC-8AD8-057F581F64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4">
            <a:extLst>
              <a:ext uri="{FF2B5EF4-FFF2-40B4-BE49-F238E27FC236}">
                <a16:creationId xmlns:a16="http://schemas.microsoft.com/office/drawing/2014/main" id="{A3B5D077-8FBB-46FD-AA41-8A47A5C11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449" y="642988"/>
            <a:ext cx="1727178" cy="5571543"/>
          </a:xfrm>
          <a:prstGeom prst="rect">
            <a:avLst/>
          </a:prstGeom>
        </p:spPr>
      </p:pic>
      <p:sp>
        <p:nvSpPr>
          <p:cNvPr id="2" name="Title 1">
            <a:extLst>
              <a:ext uri="{FF2B5EF4-FFF2-40B4-BE49-F238E27FC236}">
                <a16:creationId xmlns:a16="http://schemas.microsoft.com/office/drawing/2014/main" id="{591C275E-BBC5-4CA4-8412-2C6E82D428B7}"/>
              </a:ext>
            </a:extLst>
          </p:cNvPr>
          <p:cNvSpPr>
            <a:spLocks noGrp="1"/>
          </p:cNvSpPr>
          <p:nvPr>
            <p:ph type="title"/>
          </p:nvPr>
        </p:nvSpPr>
        <p:spPr>
          <a:xfrm>
            <a:off x="4384039" y="365125"/>
            <a:ext cx="7164493" cy="1325563"/>
          </a:xfrm>
        </p:spPr>
        <p:txBody>
          <a:bodyPr>
            <a:normAutofit/>
          </a:bodyPr>
          <a:lstStyle/>
          <a:p>
            <a:r>
              <a:rPr lang="en-US"/>
              <a:t>Declaration Of Independence</a:t>
            </a:r>
          </a:p>
        </p:txBody>
      </p:sp>
      <p:sp>
        <p:nvSpPr>
          <p:cNvPr id="6" name="Content Placeholder 5">
            <a:extLst>
              <a:ext uri="{FF2B5EF4-FFF2-40B4-BE49-F238E27FC236}">
                <a16:creationId xmlns:a16="http://schemas.microsoft.com/office/drawing/2014/main" id="{59D813EA-49FC-4ACF-93C4-6CAF1E529FCF}"/>
              </a:ext>
            </a:extLst>
          </p:cNvPr>
          <p:cNvSpPr>
            <a:spLocks noGrp="1"/>
          </p:cNvSpPr>
          <p:nvPr>
            <p:ph idx="1"/>
          </p:nvPr>
        </p:nvSpPr>
        <p:spPr>
          <a:xfrm>
            <a:off x="4387515" y="2022601"/>
            <a:ext cx="7161017" cy="4154361"/>
          </a:xfrm>
        </p:spPr>
        <p:txBody>
          <a:bodyPr>
            <a:normAutofit fontScale="62500" lnSpcReduction="20000"/>
          </a:bodyPr>
          <a:lstStyle/>
          <a:p>
            <a:r>
              <a:rPr lang="en-US" b="1" dirty="0"/>
              <a:t>LEGITIMACY</a:t>
            </a:r>
            <a:br>
              <a:rPr lang="en-US" b="1" dirty="0"/>
            </a:br>
            <a:br>
              <a:rPr lang="en-US" dirty="0"/>
            </a:br>
            <a:r>
              <a:rPr lang="en-US" sz="3200" dirty="0"/>
              <a:t>In the year 5657 (1897), at the summons of the spiritual father of the Jewish State, Theodore Herzl, the First Zionist Congress convened and proclaimed the right of the Jewish people to national rebirth in its own country.</a:t>
            </a:r>
          </a:p>
          <a:p>
            <a:r>
              <a:rPr lang="en-US" sz="3200" dirty="0"/>
              <a:t>This right was recognized in the Balfour Declaration of the 2nd November, 1917, and re-affirmed in the Mandate of the League of Nations which, in particular, gave international sanction to the historic connection between the Jewish people and Eretz-Israel and to the right of the Jewish people to rebuild its National Home.</a:t>
            </a:r>
          </a:p>
          <a:p>
            <a:r>
              <a:rPr lang="en-US" sz="3200" dirty="0"/>
              <a:t>On the 29th November, 1947, the United Nations General Assembly passed a resolution calling for the establishment of a Jewish State in Eretz-Israel; the General Assembly required the inhabitants of Eretz-Israel to take such steps as were necessary on their part for the implementation of that resolution. This recognition by the United </a:t>
            </a:r>
            <a:r>
              <a:rPr lang="en-US" sz="3200" dirty="0" err="1"/>
              <a:t>Natio</a:t>
            </a:r>
            <a:endParaRPr lang="en-US" sz="3200" dirty="0"/>
          </a:p>
          <a:p>
            <a:endParaRPr lang="en-US" sz="2000" dirty="0"/>
          </a:p>
        </p:txBody>
      </p:sp>
    </p:spTree>
    <p:extLst>
      <p:ext uri="{BB962C8B-B14F-4D97-AF65-F5344CB8AC3E}">
        <p14:creationId xmlns:p14="http://schemas.microsoft.com/office/powerpoint/2010/main" val="16031437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4">
            <a:extLst>
              <a:ext uri="{FF2B5EF4-FFF2-40B4-BE49-F238E27FC236}">
                <a16:creationId xmlns:a16="http://schemas.microsoft.com/office/drawing/2014/main" id="{4B3C94D8-6336-4881-A85E-391BFF098EC2}"/>
              </a:ext>
            </a:extLst>
          </p:cNvPr>
          <p:cNvPicPr>
            <a:picLocks noChangeAspect="1"/>
          </p:cNvPicPr>
          <p:nvPr/>
        </p:nvPicPr>
        <p:blipFill rotWithShape="1">
          <a:blip r:embed="rId2">
            <a:extLst>
              <a:ext uri="{28A0092B-C50C-407E-A947-70E740481C1C}">
                <a14:useLocalDpi xmlns:a14="http://schemas.microsoft.com/office/drawing/2010/main" val="0"/>
              </a:ext>
            </a:extLst>
          </a:blip>
          <a:srcRect t="24279" r="1" b="29859"/>
          <a:stretch/>
        </p:blipFill>
        <p:spPr>
          <a:xfrm>
            <a:off x="480060" y="894520"/>
            <a:ext cx="3425957" cy="5068480"/>
          </a:xfrm>
          <a:prstGeom prst="rect">
            <a:avLst/>
          </a:prstGeom>
        </p:spPr>
      </p:pic>
      <p:sp>
        <p:nvSpPr>
          <p:cNvPr id="2" name="Title 1">
            <a:extLst>
              <a:ext uri="{FF2B5EF4-FFF2-40B4-BE49-F238E27FC236}">
                <a16:creationId xmlns:a16="http://schemas.microsoft.com/office/drawing/2014/main" id="{591C275E-BBC5-4CA4-8412-2C6E82D428B7}"/>
              </a:ext>
            </a:extLst>
          </p:cNvPr>
          <p:cNvSpPr>
            <a:spLocks noGrp="1"/>
          </p:cNvSpPr>
          <p:nvPr>
            <p:ph type="title"/>
          </p:nvPr>
        </p:nvSpPr>
        <p:spPr>
          <a:xfrm>
            <a:off x="4384039" y="365125"/>
            <a:ext cx="7164493" cy="1325563"/>
          </a:xfrm>
        </p:spPr>
        <p:txBody>
          <a:bodyPr>
            <a:normAutofit/>
          </a:bodyPr>
          <a:lstStyle/>
          <a:p>
            <a:r>
              <a:rPr lang="en-US"/>
              <a:t>Declaration Of Independence</a:t>
            </a:r>
          </a:p>
        </p:txBody>
      </p:sp>
      <p:sp>
        <p:nvSpPr>
          <p:cNvPr id="6" name="Content Placeholder 5">
            <a:extLst>
              <a:ext uri="{FF2B5EF4-FFF2-40B4-BE49-F238E27FC236}">
                <a16:creationId xmlns:a16="http://schemas.microsoft.com/office/drawing/2014/main" id="{59D813EA-49FC-4ACF-93C4-6CAF1E529FCF}"/>
              </a:ext>
            </a:extLst>
          </p:cNvPr>
          <p:cNvSpPr>
            <a:spLocks noGrp="1"/>
          </p:cNvSpPr>
          <p:nvPr>
            <p:ph idx="1"/>
          </p:nvPr>
        </p:nvSpPr>
        <p:spPr>
          <a:xfrm>
            <a:off x="4387515" y="2022601"/>
            <a:ext cx="7161017" cy="4154361"/>
          </a:xfrm>
        </p:spPr>
        <p:txBody>
          <a:bodyPr>
            <a:normAutofit lnSpcReduction="10000"/>
          </a:bodyPr>
          <a:lstStyle/>
          <a:p>
            <a:r>
              <a:rPr lang="en-US" sz="1300" dirty="0"/>
              <a:t>DEMOCRACY</a:t>
            </a:r>
          </a:p>
          <a:p>
            <a:r>
              <a:rPr lang="en-US" sz="1400" dirty="0"/>
              <a:t>The State of Israel will be open for Jewish immigration and for the Ingathering of the Exiles; it will foster the development of the country for the benefit of all its inhabitants; it will be based on freedom, justice and peace as envisaged by the prophets of Israel; it will ensure complete equality of social and political rights to all its inhabitants irrespective of religion, race or sex; it will guarantee freedom of religion, conscience, language, education and culture; it will safeguard the Holy Places of all religions; and it will be faithful to the principles of the Charter of the United Nations.</a:t>
            </a:r>
          </a:p>
          <a:p>
            <a:r>
              <a:rPr lang="en-US" sz="1400" dirty="0"/>
              <a:t>RECONCILIATION</a:t>
            </a:r>
          </a:p>
          <a:p>
            <a:r>
              <a:rPr lang="en-US" sz="1400" dirty="0"/>
              <a:t>We appeal - in the very midst of the onslaught launched against us now for months - to the Arab inhabitants of the State of Israel to preserve peace and participate in the upbuilding of the State on the basis of full and equal citizenship and due representation in all its provisional and permanent institutions.</a:t>
            </a:r>
          </a:p>
          <a:p>
            <a:r>
              <a:rPr lang="en-US" sz="1400" dirty="0"/>
              <a:t>PEACEFULL</a:t>
            </a:r>
          </a:p>
          <a:p>
            <a:r>
              <a:rPr lang="en-US" sz="1400" dirty="0"/>
              <a:t>We extend our hand to all </a:t>
            </a:r>
            <a:r>
              <a:rPr lang="en-US" sz="1400" dirty="0" err="1"/>
              <a:t>neighbouring</a:t>
            </a:r>
            <a:r>
              <a:rPr lang="en-US" sz="1400" dirty="0"/>
              <a:t> states and their peoples in an offer of peace and good </a:t>
            </a:r>
            <a:r>
              <a:rPr lang="en-US" sz="1400" dirty="0" err="1"/>
              <a:t>neighbourliness</a:t>
            </a:r>
            <a:r>
              <a:rPr lang="en-US" sz="1400" dirty="0"/>
              <a:t>, and appeal to them to establish bonds of cooperation and mutual help with the sovereign Jewish people settled in its own land. The State of Israel is prepared to do its share in a common effort for the advancement of the entire Middle East.</a:t>
            </a:r>
          </a:p>
          <a:p>
            <a:endParaRPr lang="en-US" sz="1300" dirty="0"/>
          </a:p>
        </p:txBody>
      </p:sp>
    </p:spTree>
    <p:extLst>
      <p:ext uri="{BB962C8B-B14F-4D97-AF65-F5344CB8AC3E}">
        <p14:creationId xmlns:p14="http://schemas.microsoft.com/office/powerpoint/2010/main" val="234957653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hlinkClick r:id="rId2" action="ppaction://hlinkfile"/>
            <a:extLst>
              <a:ext uri="{FF2B5EF4-FFF2-40B4-BE49-F238E27FC236}">
                <a16:creationId xmlns:a16="http://schemas.microsoft.com/office/drawing/2014/main" id="{FD752187-4EFB-4ABE-B30C-09997257FE3C}"/>
              </a:ext>
            </a:extLst>
          </p:cNvPr>
          <p:cNvPicPr>
            <a:picLocks noGrp="1" noChangeAspect="1"/>
          </p:cNvPicPr>
          <p:nvPr>
            <p:ph idx="1"/>
          </p:nvPr>
        </p:nvPicPr>
        <p:blipFill rotWithShape="1">
          <a:blip r:embed="rId3"/>
          <a:srcRect t="2129" r="1" b="9791"/>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58347391-3154-4185-93BD-6EB61AF8D974}"/>
              </a:ext>
            </a:extLst>
          </p:cNvPr>
          <p:cNvGraphicFramePr>
            <a:graphicFrameLocks noGrp="1"/>
          </p:cNvGraphicFramePr>
          <p:nvPr>
            <p:extLst>
              <p:ext uri="{D42A27DB-BD31-4B8C-83A1-F6EECF244321}">
                <p14:modId xmlns:p14="http://schemas.microsoft.com/office/powerpoint/2010/main" val="2770916227"/>
              </p:ext>
            </p:extLst>
          </p:nvPr>
        </p:nvGraphicFramePr>
        <p:xfrm>
          <a:off x="2252662" y="35084"/>
          <a:ext cx="7686675" cy="365760"/>
        </p:xfrm>
        <a:graphic>
          <a:graphicData uri="http://schemas.openxmlformats.org/drawingml/2006/table">
            <a:tbl>
              <a:tblPr/>
              <a:tblGrid>
                <a:gridCol w="1537335">
                  <a:extLst>
                    <a:ext uri="{9D8B030D-6E8A-4147-A177-3AD203B41FA5}">
                      <a16:colId xmlns:a16="http://schemas.microsoft.com/office/drawing/2014/main" val="1851532916"/>
                    </a:ext>
                  </a:extLst>
                </a:gridCol>
                <a:gridCol w="1537335">
                  <a:extLst>
                    <a:ext uri="{9D8B030D-6E8A-4147-A177-3AD203B41FA5}">
                      <a16:colId xmlns:a16="http://schemas.microsoft.com/office/drawing/2014/main" val="30158113"/>
                    </a:ext>
                  </a:extLst>
                </a:gridCol>
                <a:gridCol w="1537335">
                  <a:extLst>
                    <a:ext uri="{9D8B030D-6E8A-4147-A177-3AD203B41FA5}">
                      <a16:colId xmlns:a16="http://schemas.microsoft.com/office/drawing/2014/main" val="1505901608"/>
                    </a:ext>
                  </a:extLst>
                </a:gridCol>
                <a:gridCol w="1537335">
                  <a:extLst>
                    <a:ext uri="{9D8B030D-6E8A-4147-A177-3AD203B41FA5}">
                      <a16:colId xmlns:a16="http://schemas.microsoft.com/office/drawing/2014/main" val="1365079781"/>
                    </a:ext>
                  </a:extLst>
                </a:gridCol>
                <a:gridCol w="1537335">
                  <a:extLst>
                    <a:ext uri="{9D8B030D-6E8A-4147-A177-3AD203B41FA5}">
                      <a16:colId xmlns:a16="http://schemas.microsoft.com/office/drawing/2014/main" val="4179505347"/>
                    </a:ext>
                  </a:extLst>
                </a:gridCol>
              </a:tblGrid>
              <a:tr h="297974">
                <a:tc>
                  <a:txBody>
                    <a:bodyPr/>
                    <a:lstStyle/>
                    <a:p>
                      <a:pPr algn="ctr"/>
                      <a:r>
                        <a:rPr lang="en-US">
                          <a:effectLst/>
                        </a:rPr>
                        <a:t>Year</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a:effectLst/>
                        </a:rPr>
                        <a:t>Jews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a:effectLst/>
                        </a:rPr>
                        <a:t>Christians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a:effectLst/>
                        </a:rPr>
                        <a:t>Muslims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dirty="0">
                          <a:effectLst/>
                        </a:rPr>
                        <a:t>Total</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203789819"/>
                  </a:ext>
                </a:extLst>
              </a:tr>
            </a:tbl>
          </a:graphicData>
        </a:graphic>
      </p:graphicFrame>
      <p:graphicFrame>
        <p:nvGraphicFramePr>
          <p:cNvPr id="15" name="Table 14">
            <a:extLst>
              <a:ext uri="{FF2B5EF4-FFF2-40B4-BE49-F238E27FC236}">
                <a16:creationId xmlns:a16="http://schemas.microsoft.com/office/drawing/2014/main" id="{FA1C15C6-6DED-4ADF-9EEF-96BFE46F48E9}"/>
              </a:ext>
            </a:extLst>
          </p:cNvPr>
          <p:cNvGraphicFramePr>
            <a:graphicFrameLocks noGrp="1"/>
          </p:cNvGraphicFramePr>
          <p:nvPr>
            <p:extLst>
              <p:ext uri="{D42A27DB-BD31-4B8C-83A1-F6EECF244321}">
                <p14:modId xmlns:p14="http://schemas.microsoft.com/office/powerpoint/2010/main" val="4270503052"/>
              </p:ext>
            </p:extLst>
          </p:nvPr>
        </p:nvGraphicFramePr>
        <p:xfrm>
          <a:off x="2252662" y="6424454"/>
          <a:ext cx="7686675" cy="365760"/>
        </p:xfrm>
        <a:graphic>
          <a:graphicData uri="http://schemas.openxmlformats.org/drawingml/2006/table">
            <a:tbl>
              <a:tblPr/>
              <a:tblGrid>
                <a:gridCol w="1537335">
                  <a:extLst>
                    <a:ext uri="{9D8B030D-6E8A-4147-A177-3AD203B41FA5}">
                      <a16:colId xmlns:a16="http://schemas.microsoft.com/office/drawing/2014/main" val="2182156768"/>
                    </a:ext>
                  </a:extLst>
                </a:gridCol>
                <a:gridCol w="1537335">
                  <a:extLst>
                    <a:ext uri="{9D8B030D-6E8A-4147-A177-3AD203B41FA5}">
                      <a16:colId xmlns:a16="http://schemas.microsoft.com/office/drawing/2014/main" val="124720590"/>
                    </a:ext>
                  </a:extLst>
                </a:gridCol>
                <a:gridCol w="1537335">
                  <a:extLst>
                    <a:ext uri="{9D8B030D-6E8A-4147-A177-3AD203B41FA5}">
                      <a16:colId xmlns:a16="http://schemas.microsoft.com/office/drawing/2014/main" val="904264371"/>
                    </a:ext>
                  </a:extLst>
                </a:gridCol>
                <a:gridCol w="1537335">
                  <a:extLst>
                    <a:ext uri="{9D8B030D-6E8A-4147-A177-3AD203B41FA5}">
                      <a16:colId xmlns:a16="http://schemas.microsoft.com/office/drawing/2014/main" val="4131373165"/>
                    </a:ext>
                  </a:extLst>
                </a:gridCol>
                <a:gridCol w="1537335">
                  <a:extLst>
                    <a:ext uri="{9D8B030D-6E8A-4147-A177-3AD203B41FA5}">
                      <a16:colId xmlns:a16="http://schemas.microsoft.com/office/drawing/2014/main" val="263474039"/>
                    </a:ext>
                  </a:extLst>
                </a:gridCol>
              </a:tblGrid>
              <a:tr h="0">
                <a:tc>
                  <a:txBody>
                    <a:bodyPr/>
                    <a:lstStyle/>
                    <a:p>
                      <a:r>
                        <a:rPr lang="en-US">
                          <a:effectLst/>
                        </a:rPr>
                        <a:t>1947</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630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143</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1,181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1,970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55107017"/>
                  </a:ext>
                </a:extLst>
              </a:tr>
            </a:tbl>
          </a:graphicData>
        </a:graphic>
      </p:graphicFrame>
    </p:spTree>
    <p:extLst>
      <p:ext uri="{BB962C8B-B14F-4D97-AF65-F5344CB8AC3E}">
        <p14:creationId xmlns:p14="http://schemas.microsoft.com/office/powerpoint/2010/main" val="298632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hlinkClick r:id="rId2" action="ppaction://hlinkfile"/>
            <a:extLst>
              <a:ext uri="{FF2B5EF4-FFF2-40B4-BE49-F238E27FC236}">
                <a16:creationId xmlns:a16="http://schemas.microsoft.com/office/drawing/2014/main" id="{19282BAF-CE89-4E5D-B5FE-F5D8D2BACBF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329" b="14671"/>
          <a:stretch/>
        </p:blipFill>
        <p:spPr>
          <a:xfrm>
            <a:off x="20" y="10"/>
            <a:ext cx="12191980" cy="6857990"/>
          </a:xfrm>
          <a:prstGeom prst="rect">
            <a:avLst/>
          </a:prstGeom>
        </p:spPr>
      </p:pic>
    </p:spTree>
    <p:extLst>
      <p:ext uri="{BB962C8B-B14F-4D97-AF65-F5344CB8AC3E}">
        <p14:creationId xmlns:p14="http://schemas.microsoft.com/office/powerpoint/2010/main" val="3101978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1528</TotalTime>
  <Words>467</Words>
  <Application>Microsoft Office PowerPoint</Application>
  <PresentationFormat>Widescreen</PresentationFormat>
  <Paragraphs>70</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Century Gothic</vt:lpstr>
      <vt:lpstr>Rockwell Extra Bold</vt:lpstr>
      <vt:lpstr>Wingdings</vt:lpstr>
      <vt:lpstr>Office Theme</vt:lpstr>
      <vt:lpstr>Israel 70 Years Later</vt:lpstr>
      <vt:lpstr>Amnon Zohar</vt:lpstr>
      <vt:lpstr>Israel is born May 14, 1948</vt:lpstr>
      <vt:lpstr>PowerPoint Presentation</vt:lpstr>
      <vt:lpstr>Declaration Of Independence</vt:lpstr>
      <vt:lpstr>Declaration Of Independence</vt:lpstr>
      <vt:lpstr>Declaration Of Independence</vt:lpstr>
      <vt:lpstr>PowerPoint Presentation</vt:lpstr>
      <vt:lpstr>PowerPoint Presentation</vt:lpstr>
      <vt:lpstr>8.79 Million</vt:lpstr>
      <vt:lpstr>Wealth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War that changed The Middle East forever</vt:lpstr>
      <vt:lpstr>PowerPoint Presentation</vt:lpstr>
      <vt:lpstr>PowerPoint Presentation</vt:lpstr>
      <vt:lpstr>PowerPoint Presentation</vt:lpstr>
      <vt:lpstr>PowerPoint Presentation</vt:lpstr>
      <vt:lpstr>PowerPoint Presentation</vt:lpstr>
      <vt:lpstr>Military Superiority – Self-Sufficiency </vt:lpstr>
      <vt:lpstr>Lack of Natural Resources</vt:lpstr>
      <vt:lpstr>PowerPoint Presentation</vt:lpstr>
      <vt:lpstr>Technology  &amp;  Education</vt:lpstr>
      <vt:lpstr>PowerPoint Presentation</vt:lpstr>
      <vt:lpstr>PowerPoint Presentation</vt:lpstr>
      <vt:lpstr>PowerPoint Presentation</vt:lpstr>
      <vt:lpstr>PowerPoint Presentation</vt:lpstr>
      <vt:lpstr>Israel</vt:lpstr>
      <vt:lpstr>Israeli diplomatic conduct and discourse </vt:lpstr>
      <vt:lpstr>Settlements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Amnon Zohar</dc:creator>
  <cp:lastModifiedBy>amnon zohar</cp:lastModifiedBy>
  <cp:revision>121</cp:revision>
  <dcterms:created xsi:type="dcterms:W3CDTF">2017-12-14T21:00:06Z</dcterms:created>
  <dcterms:modified xsi:type="dcterms:W3CDTF">2018-04-01T22:40:46Z</dcterms:modified>
</cp:coreProperties>
</file>