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301" r:id="rId4"/>
    <p:sldId id="304" r:id="rId5"/>
    <p:sldId id="305" r:id="rId6"/>
    <p:sldId id="315" r:id="rId7"/>
    <p:sldId id="306" r:id="rId8"/>
    <p:sldId id="307" r:id="rId9"/>
    <p:sldId id="308" r:id="rId10"/>
    <p:sldId id="310" r:id="rId11"/>
    <p:sldId id="309" r:id="rId12"/>
    <p:sldId id="312" r:id="rId13"/>
    <p:sldId id="311" r:id="rId14"/>
    <p:sldId id="313"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4" d="100"/>
          <a:sy n="84" d="100"/>
        </p:scale>
        <p:origin x="1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B84CB7-887A-4736-9856-0F86BEFA6926}"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155954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84CB7-887A-4736-9856-0F86BEFA6926}"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145470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84CB7-887A-4736-9856-0F86BEFA6926}"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165180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84CB7-887A-4736-9856-0F86BEFA6926}"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335569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B84CB7-887A-4736-9856-0F86BEFA6926}"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239299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B84CB7-887A-4736-9856-0F86BEFA6926}"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423322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B84CB7-887A-4736-9856-0F86BEFA6926}"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382455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B84CB7-887A-4736-9856-0F86BEFA6926}"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67695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84CB7-887A-4736-9856-0F86BEFA6926}"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292043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B84CB7-887A-4736-9856-0F86BEFA6926}"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300058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B84CB7-887A-4736-9856-0F86BEFA6926}"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15683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84CB7-887A-4736-9856-0F86BEFA6926}"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6B26E-F2C3-42E0-BFEA-A7F78A6AFE32}" type="slidenum">
              <a:rPr lang="en-US" smtClean="0"/>
              <a:t>‹#›</a:t>
            </a:fld>
            <a:endParaRPr lang="en-US"/>
          </a:p>
        </p:txBody>
      </p:sp>
    </p:spTree>
    <p:extLst>
      <p:ext uri="{BB962C8B-B14F-4D97-AF65-F5344CB8AC3E}">
        <p14:creationId xmlns:p14="http://schemas.microsoft.com/office/powerpoint/2010/main" val="3274239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gif"/><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OhQ7yfI0Nbo%20&#8211;%20Change%20|%20Remov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mountain&#10;&#10;Description generated with high confidence">
            <a:extLst>
              <a:ext uri="{FF2B5EF4-FFF2-40B4-BE49-F238E27FC236}">
                <a16:creationId xmlns:a16="http://schemas.microsoft.com/office/drawing/2014/main" id="{16ADFAD5-174F-4817-9A23-1943F15280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004" r="1" b="1"/>
          <a:stretch/>
        </p:blipFill>
        <p:spPr>
          <a:xfrm>
            <a:off x="643467" y="643467"/>
            <a:ext cx="10905066" cy="5571066"/>
          </a:xfrm>
          <a:prstGeom prst="rect">
            <a:avLst/>
          </a:prstGeom>
        </p:spPr>
      </p:pic>
      <p:sp>
        <p:nvSpPr>
          <p:cNvPr id="6" name="TextBox 5">
            <a:extLst>
              <a:ext uri="{FF2B5EF4-FFF2-40B4-BE49-F238E27FC236}">
                <a16:creationId xmlns:a16="http://schemas.microsoft.com/office/drawing/2014/main" id="{D843EE65-52EE-41A2-ADDD-63816DB9150B}"/>
              </a:ext>
            </a:extLst>
          </p:cNvPr>
          <p:cNvSpPr txBox="1"/>
          <p:nvPr/>
        </p:nvSpPr>
        <p:spPr>
          <a:xfrm>
            <a:off x="801857" y="651959"/>
            <a:ext cx="10746676" cy="2308324"/>
          </a:xfrm>
          <a:prstGeom prst="rect">
            <a:avLst/>
          </a:prstGeom>
          <a:noFill/>
        </p:spPr>
        <p:txBody>
          <a:bodyPr wrap="square" rtlCol="0">
            <a:spAutoFit/>
          </a:bodyPr>
          <a:lstStyle/>
          <a:p>
            <a:r>
              <a:rPr lang="en-US" sz="9600" dirty="0">
                <a:solidFill>
                  <a:schemeClr val="bg1"/>
                </a:solidFill>
                <a:effectLst>
                  <a:outerShdw blurRad="38100" dist="38100" dir="2700000" algn="tl">
                    <a:srgbClr val="000000">
                      <a:alpha val="43137"/>
                    </a:srgbClr>
                  </a:outerShdw>
                </a:effectLst>
                <a:latin typeface="Rockwell Extra Bold" panose="02060903040505020403" pitchFamily="18" charset="0"/>
              </a:rPr>
              <a:t>War &amp; Peace</a:t>
            </a:r>
          </a:p>
          <a:p>
            <a:r>
              <a:rPr lang="en-US" sz="4800" dirty="0">
                <a:solidFill>
                  <a:schemeClr val="bg1"/>
                </a:solidFill>
                <a:latin typeface="Rockwell Extra Bold" panose="02060903040505020403" pitchFamily="18" charset="0"/>
              </a:rPr>
              <a:t>In The Middle East</a:t>
            </a:r>
          </a:p>
        </p:txBody>
      </p:sp>
      <p:sp>
        <p:nvSpPr>
          <p:cNvPr id="2" name="TextBox 1">
            <a:extLst>
              <a:ext uri="{FF2B5EF4-FFF2-40B4-BE49-F238E27FC236}">
                <a16:creationId xmlns:a16="http://schemas.microsoft.com/office/drawing/2014/main" id="{551E15BA-DB5D-4B6A-80A1-3770746C6F22}"/>
              </a:ext>
            </a:extLst>
          </p:cNvPr>
          <p:cNvSpPr txBox="1"/>
          <p:nvPr/>
        </p:nvSpPr>
        <p:spPr>
          <a:xfrm>
            <a:off x="801857" y="4972050"/>
            <a:ext cx="4261633" cy="646331"/>
          </a:xfrm>
          <a:prstGeom prst="rect">
            <a:avLst/>
          </a:prstGeom>
          <a:noFill/>
        </p:spPr>
        <p:txBody>
          <a:bodyPr wrap="square" rtlCol="0">
            <a:spAutoFit/>
          </a:bodyPr>
          <a:lstStyle/>
          <a:p>
            <a:r>
              <a:rPr lang="en-US" sz="3600" dirty="0">
                <a:solidFill>
                  <a:schemeClr val="bg1"/>
                </a:solidFill>
                <a:latin typeface="Rockwell Extra Bold" panose="02060903040505020403" pitchFamily="18" charset="0"/>
              </a:rPr>
              <a:t>Lecture #4</a:t>
            </a:r>
          </a:p>
        </p:txBody>
      </p:sp>
    </p:spTree>
    <p:extLst>
      <p:ext uri="{BB962C8B-B14F-4D97-AF65-F5344CB8AC3E}">
        <p14:creationId xmlns:p14="http://schemas.microsoft.com/office/powerpoint/2010/main" val="1406563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9464E4CF-B3D6-459F-81B5-458884A212D8}"/>
              </a:ext>
            </a:extLst>
          </p:cNvPr>
          <p:cNvPicPr>
            <a:picLocks noChangeAspect="1"/>
          </p:cNvPicPr>
          <p:nvPr/>
        </p:nvPicPr>
        <p:blipFill rotWithShape="1">
          <a:blip r:embed="rId2">
            <a:extLst>
              <a:ext uri="{28A0092B-C50C-407E-A947-70E740481C1C}">
                <a14:useLocalDpi xmlns:a14="http://schemas.microsoft.com/office/drawing/2010/main" val="0"/>
              </a:ext>
            </a:extLst>
          </a:blip>
          <a:srcRect l="24319" r="20889"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8430CCC0-A384-470D-A454-2E42E38D10D8}"/>
              </a:ext>
            </a:extLst>
          </p:cNvPr>
          <p:cNvSpPr>
            <a:spLocks noGrp="1"/>
          </p:cNvSpPr>
          <p:nvPr>
            <p:ph type="title"/>
          </p:nvPr>
        </p:nvSpPr>
        <p:spPr>
          <a:xfrm>
            <a:off x="648929" y="629266"/>
            <a:ext cx="3651467" cy="1676603"/>
          </a:xfrm>
        </p:spPr>
        <p:txBody>
          <a:bodyPr>
            <a:normAutofit/>
          </a:bodyPr>
          <a:lstStyle/>
          <a:p>
            <a:r>
              <a:rPr lang="en-US" dirty="0">
                <a:latin typeface="Rockwell Extra Bold" panose="02060903040505020403" pitchFamily="18" charset="0"/>
              </a:rPr>
              <a:t>The Oslo Accords </a:t>
            </a:r>
          </a:p>
        </p:txBody>
      </p:sp>
      <p:sp>
        <p:nvSpPr>
          <p:cNvPr id="10" name="Content Placeholder 9"/>
          <p:cNvSpPr>
            <a:spLocks noGrp="1"/>
          </p:cNvSpPr>
          <p:nvPr>
            <p:ph idx="1"/>
          </p:nvPr>
        </p:nvSpPr>
        <p:spPr>
          <a:xfrm>
            <a:off x="648931" y="2438400"/>
            <a:ext cx="3651466" cy="3785419"/>
          </a:xfrm>
        </p:spPr>
        <p:txBody>
          <a:bodyPr>
            <a:normAutofit/>
          </a:bodyPr>
          <a:lstStyle/>
          <a:p>
            <a:r>
              <a:rPr lang="en-US" sz="2000" b="1" dirty="0">
                <a:effectLst>
                  <a:outerShdw blurRad="38100" dist="38100" dir="2700000" algn="tl">
                    <a:srgbClr val="000000">
                      <a:alpha val="43137"/>
                    </a:srgbClr>
                  </a:outerShdw>
                </a:effectLst>
              </a:rPr>
              <a:t>Palestinian Authority</a:t>
            </a:r>
          </a:p>
          <a:p>
            <a:r>
              <a:rPr lang="en-US" sz="2000" b="1" dirty="0">
                <a:effectLst>
                  <a:outerShdw blurRad="38100" dist="38100" dir="2700000" algn="tl">
                    <a:srgbClr val="000000">
                      <a:alpha val="43137"/>
                    </a:srgbClr>
                  </a:outerShdw>
                </a:effectLst>
              </a:rPr>
              <a:t>Rabin Assassination</a:t>
            </a:r>
          </a:p>
          <a:p>
            <a:r>
              <a:rPr lang="en-US" sz="2000" b="1" dirty="0">
                <a:effectLst>
                  <a:outerShdw blurRad="38100" dist="38100" dir="2700000" algn="tl">
                    <a:srgbClr val="000000">
                      <a:alpha val="43137"/>
                    </a:srgbClr>
                  </a:outerShdw>
                </a:effectLst>
              </a:rPr>
              <a:t>The Rise of the Right </a:t>
            </a:r>
          </a:p>
          <a:p>
            <a:r>
              <a:rPr lang="en-US" sz="2000" b="1" dirty="0">
                <a:effectLst>
                  <a:outerShdw blurRad="38100" dist="38100" dir="2700000" algn="tl">
                    <a:srgbClr val="000000">
                      <a:alpha val="43137"/>
                    </a:srgbClr>
                  </a:outerShdw>
                </a:effectLst>
              </a:rPr>
              <a:t>Camp David II</a:t>
            </a:r>
          </a:p>
          <a:p>
            <a:r>
              <a:rPr lang="en-US" sz="2000" b="1" dirty="0">
                <a:effectLst>
                  <a:outerShdw blurRad="38100" dist="38100" dir="2700000" algn="tl">
                    <a:srgbClr val="000000">
                      <a:alpha val="43137"/>
                    </a:srgbClr>
                  </a:outerShdw>
                </a:effectLst>
              </a:rPr>
              <a:t>Courage of Leadership?</a:t>
            </a:r>
          </a:p>
          <a:p>
            <a:r>
              <a:rPr lang="en-US" sz="2000" b="1" dirty="0">
                <a:effectLst>
                  <a:outerShdw blurRad="38100" dist="38100" dir="2700000" algn="tl">
                    <a:srgbClr val="000000">
                      <a:alpha val="43137"/>
                    </a:srgbClr>
                  </a:outerShdw>
                </a:effectLst>
              </a:rPr>
              <a:t>Vision of Peace</a:t>
            </a:r>
          </a:p>
          <a:p>
            <a:r>
              <a:rPr lang="en-US" sz="2000" b="1" dirty="0">
                <a:effectLst>
                  <a:outerShdw blurRad="38100" dist="38100" dir="2700000" algn="tl">
                    <a:srgbClr val="000000">
                      <a:alpha val="43137"/>
                    </a:srgbClr>
                  </a:outerShdw>
                </a:effectLst>
              </a:rPr>
              <a:t>Israeli Consensus</a:t>
            </a:r>
          </a:p>
          <a:p>
            <a:r>
              <a:rPr lang="en-US" sz="2000" b="1" dirty="0">
                <a:effectLst>
                  <a:outerShdw blurRad="38100" dist="38100" dir="2700000" algn="tl">
                    <a:srgbClr val="000000">
                      <a:alpha val="43137"/>
                    </a:srgbClr>
                  </a:outerShdw>
                </a:effectLst>
              </a:rPr>
              <a:t>Palestinian Unity </a:t>
            </a:r>
          </a:p>
          <a:p>
            <a:r>
              <a:rPr lang="en-US" sz="2000" b="1" dirty="0">
                <a:effectLst>
                  <a:outerShdw blurRad="38100" dist="38100" dir="2700000" algn="tl">
                    <a:srgbClr val="000000">
                      <a:alpha val="43137"/>
                    </a:srgbClr>
                  </a:outerShdw>
                </a:effectLst>
              </a:rPr>
              <a:t>The Old Guard</a:t>
            </a:r>
          </a:p>
          <a:p>
            <a:endParaRPr lang="en-US" sz="1800" dirty="0"/>
          </a:p>
        </p:txBody>
      </p:sp>
      <p:sp>
        <p:nvSpPr>
          <p:cNvPr id="3" name="TextBox 2">
            <a:extLst>
              <a:ext uri="{FF2B5EF4-FFF2-40B4-BE49-F238E27FC236}">
                <a16:creationId xmlns:a16="http://schemas.microsoft.com/office/drawing/2014/main" id="{840B263C-AAA7-4791-999B-82FE586808A9}"/>
              </a:ext>
            </a:extLst>
          </p:cNvPr>
          <p:cNvSpPr txBox="1"/>
          <p:nvPr/>
        </p:nvSpPr>
        <p:spPr>
          <a:xfrm>
            <a:off x="4880610" y="6343651"/>
            <a:ext cx="7311390" cy="369332"/>
          </a:xfrm>
          <a:prstGeom prst="rect">
            <a:avLst/>
          </a:prstGeom>
          <a:noFill/>
        </p:spPr>
        <p:txBody>
          <a:bodyPr wrap="square" rtlCol="0">
            <a:spAutoFit/>
          </a:bodyPr>
          <a:lstStyle/>
          <a:p>
            <a:r>
              <a:rPr lang="en-US" dirty="0">
                <a:solidFill>
                  <a:schemeClr val="bg1"/>
                </a:solidFill>
              </a:rPr>
              <a:t>https://www.youtube.com/watch?v=Jk7JQxTDhdM&amp;t=289s</a:t>
            </a:r>
          </a:p>
        </p:txBody>
      </p:sp>
    </p:spTree>
    <p:extLst>
      <p:ext uri="{BB962C8B-B14F-4D97-AF65-F5344CB8AC3E}">
        <p14:creationId xmlns:p14="http://schemas.microsoft.com/office/powerpoint/2010/main" val="180523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EF267B-4723-450E-8171-558AC28F26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50" r="8071" b="-1"/>
          <a:stretch/>
        </p:blipFill>
        <p:spPr>
          <a:xfrm>
            <a:off x="20" y="10"/>
            <a:ext cx="12191980" cy="6857990"/>
          </a:xfrm>
          <a:prstGeom prst="rect">
            <a:avLst/>
          </a:prstGeom>
        </p:spPr>
      </p:pic>
      <p:sp>
        <p:nvSpPr>
          <p:cNvPr id="2" name="TextBox 1">
            <a:extLst>
              <a:ext uri="{FF2B5EF4-FFF2-40B4-BE49-F238E27FC236}">
                <a16:creationId xmlns:a16="http://schemas.microsoft.com/office/drawing/2014/main" id="{B526A820-0D9D-45ED-B84E-8102730FBED4}"/>
              </a:ext>
            </a:extLst>
          </p:cNvPr>
          <p:cNvSpPr txBox="1"/>
          <p:nvPr/>
        </p:nvSpPr>
        <p:spPr>
          <a:xfrm>
            <a:off x="5063490" y="5017770"/>
            <a:ext cx="5417820" cy="369332"/>
          </a:xfrm>
          <a:prstGeom prst="rect">
            <a:avLst/>
          </a:prstGeom>
          <a:noFill/>
        </p:spPr>
        <p:txBody>
          <a:bodyPr wrap="square" rtlCol="0">
            <a:spAutoFit/>
          </a:bodyPr>
          <a:lstStyle/>
          <a:p>
            <a:r>
              <a:rPr lang="en-US" dirty="0">
                <a:solidFill>
                  <a:schemeClr val="bg1"/>
                </a:solidFill>
              </a:rPr>
              <a:t>https://www.youtube.com/watch?v=a2cSZ8ro5hk&amp;t=1s</a:t>
            </a:r>
          </a:p>
        </p:txBody>
      </p:sp>
    </p:spTree>
    <p:extLst>
      <p:ext uri="{BB962C8B-B14F-4D97-AF65-F5344CB8AC3E}">
        <p14:creationId xmlns:p14="http://schemas.microsoft.com/office/powerpoint/2010/main" val="8163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Content Placeholder 4">
            <a:extLst>
              <a:ext uri="{FF2B5EF4-FFF2-40B4-BE49-F238E27FC236}">
                <a16:creationId xmlns:a16="http://schemas.microsoft.com/office/drawing/2014/main" id="{1FDD88DC-10B3-4B7E-8F4B-3358D54EFBD1}"/>
              </a:ext>
            </a:extLst>
          </p:cNvPr>
          <p:cNvPicPr>
            <a:picLocks noChangeAspect="1"/>
          </p:cNvPicPr>
          <p:nvPr/>
        </p:nvPicPr>
        <p:blipFill rotWithShape="1">
          <a:blip r:embed="rId2">
            <a:extLst>
              <a:ext uri="{28A0092B-C50C-407E-A947-70E740481C1C}">
                <a14:useLocalDpi xmlns:a14="http://schemas.microsoft.com/office/drawing/2010/main" val="0"/>
              </a:ext>
            </a:extLst>
          </a:blip>
          <a:srcRect l="30623" r="2887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C3DC2EC5-49A1-43B7-9214-5F2D2B390FDB}"/>
              </a:ext>
            </a:extLst>
          </p:cNvPr>
          <p:cNvSpPr>
            <a:spLocks noGrp="1"/>
          </p:cNvSpPr>
          <p:nvPr>
            <p:ph type="title"/>
          </p:nvPr>
        </p:nvSpPr>
        <p:spPr>
          <a:xfrm>
            <a:off x="655320" y="365125"/>
            <a:ext cx="5120114" cy="1692794"/>
          </a:xfrm>
        </p:spPr>
        <p:txBody>
          <a:bodyPr>
            <a:normAutofit/>
          </a:bodyPr>
          <a:lstStyle/>
          <a:p>
            <a:r>
              <a:rPr lang="en-US" dirty="0">
                <a:latin typeface="Rockwell Extra Bold" panose="02060903040505020403" pitchFamily="18" charset="0"/>
              </a:rPr>
              <a:t>The Extremists</a:t>
            </a:r>
          </a:p>
        </p:txBody>
      </p:sp>
      <p:pic>
        <p:nvPicPr>
          <p:cNvPr id="6" name="Content Placeholder 5">
            <a:extLst>
              <a:ext uri="{FF2B5EF4-FFF2-40B4-BE49-F238E27FC236}">
                <a16:creationId xmlns:a16="http://schemas.microsoft.com/office/drawing/2014/main" id="{AEB6F426-5EDB-46D6-9827-2484FD30CE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5638" y="2849631"/>
            <a:ext cx="5119687" cy="2912925"/>
          </a:xfrm>
        </p:spPr>
      </p:pic>
      <p:sp>
        <p:nvSpPr>
          <p:cNvPr id="3" name="TextBox 2">
            <a:extLst>
              <a:ext uri="{FF2B5EF4-FFF2-40B4-BE49-F238E27FC236}">
                <a16:creationId xmlns:a16="http://schemas.microsoft.com/office/drawing/2014/main" id="{E26DF579-2F40-4F55-8773-5FEFAD34022A}"/>
              </a:ext>
            </a:extLst>
          </p:cNvPr>
          <p:cNvSpPr txBox="1"/>
          <p:nvPr/>
        </p:nvSpPr>
        <p:spPr>
          <a:xfrm>
            <a:off x="434340" y="6229350"/>
            <a:ext cx="5340985" cy="369332"/>
          </a:xfrm>
          <a:prstGeom prst="rect">
            <a:avLst/>
          </a:prstGeom>
          <a:noFill/>
        </p:spPr>
        <p:txBody>
          <a:bodyPr wrap="square" rtlCol="0">
            <a:spAutoFit/>
          </a:bodyPr>
          <a:lstStyle/>
          <a:p>
            <a:r>
              <a:rPr lang="en-US" dirty="0"/>
              <a:t>https://www.youtube.com/watch?v=pTFghpxoUvA</a:t>
            </a:r>
          </a:p>
        </p:txBody>
      </p:sp>
      <p:sp>
        <p:nvSpPr>
          <p:cNvPr id="4" name="TextBox 3">
            <a:extLst>
              <a:ext uri="{FF2B5EF4-FFF2-40B4-BE49-F238E27FC236}">
                <a16:creationId xmlns:a16="http://schemas.microsoft.com/office/drawing/2014/main" id="{49A99E45-87A9-4760-9848-3EA6EDB719E0}"/>
              </a:ext>
            </a:extLst>
          </p:cNvPr>
          <p:cNvSpPr txBox="1"/>
          <p:nvPr/>
        </p:nvSpPr>
        <p:spPr>
          <a:xfrm>
            <a:off x="6061094" y="365125"/>
            <a:ext cx="5597506" cy="369332"/>
          </a:xfrm>
          <a:prstGeom prst="rect">
            <a:avLst/>
          </a:prstGeom>
          <a:noFill/>
        </p:spPr>
        <p:txBody>
          <a:bodyPr wrap="square" rtlCol="0">
            <a:spAutoFit/>
          </a:bodyPr>
          <a:lstStyle/>
          <a:p>
            <a:r>
              <a:rPr lang="en-US" dirty="0">
                <a:solidFill>
                  <a:schemeClr val="bg1"/>
                </a:solidFill>
              </a:rPr>
              <a:t>https://www.youtube.com/watch?v=ldZujjKojvo</a:t>
            </a:r>
          </a:p>
        </p:txBody>
      </p:sp>
    </p:spTree>
    <p:extLst>
      <p:ext uri="{BB962C8B-B14F-4D97-AF65-F5344CB8AC3E}">
        <p14:creationId xmlns:p14="http://schemas.microsoft.com/office/powerpoint/2010/main" val="2218379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61C2DA-7D0C-438C-8BA4-26C47E04A8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0666" b="-1"/>
          <a:stretch/>
        </p:blipFill>
        <p:spPr>
          <a:xfrm>
            <a:off x="20" y="10"/>
            <a:ext cx="12191980" cy="6857990"/>
          </a:xfrm>
          <a:prstGeom prst="rect">
            <a:avLst/>
          </a:prstGeom>
        </p:spPr>
      </p:pic>
      <p:sp>
        <p:nvSpPr>
          <p:cNvPr id="2" name="TextBox 1">
            <a:extLst>
              <a:ext uri="{FF2B5EF4-FFF2-40B4-BE49-F238E27FC236}">
                <a16:creationId xmlns:a16="http://schemas.microsoft.com/office/drawing/2014/main" id="{57A515D1-D2CF-4A93-AD48-55DD5A1C60F8}"/>
              </a:ext>
            </a:extLst>
          </p:cNvPr>
          <p:cNvSpPr txBox="1"/>
          <p:nvPr/>
        </p:nvSpPr>
        <p:spPr>
          <a:xfrm>
            <a:off x="4652010" y="628650"/>
            <a:ext cx="7189470" cy="369332"/>
          </a:xfrm>
          <a:prstGeom prst="rect">
            <a:avLst/>
          </a:prstGeom>
          <a:noFill/>
        </p:spPr>
        <p:txBody>
          <a:bodyPr wrap="square" rtlCol="0">
            <a:spAutoFit/>
          </a:bodyPr>
          <a:lstStyle/>
          <a:p>
            <a:r>
              <a:rPr lang="en-US" dirty="0">
                <a:solidFill>
                  <a:schemeClr val="bg1"/>
                </a:solidFill>
              </a:rPr>
              <a:t>https://www.youtube.com/watch?v=PHFt8mAwl-g</a:t>
            </a:r>
          </a:p>
        </p:txBody>
      </p:sp>
    </p:spTree>
    <p:extLst>
      <p:ext uri="{BB962C8B-B14F-4D97-AF65-F5344CB8AC3E}">
        <p14:creationId xmlns:p14="http://schemas.microsoft.com/office/powerpoint/2010/main" val="246908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B9301-1C24-4BA4-803D-E78F369377C1}"/>
              </a:ext>
            </a:extLst>
          </p:cNvPr>
          <p:cNvSpPr>
            <a:spLocks noGrp="1"/>
          </p:cNvSpPr>
          <p:nvPr>
            <p:ph type="title"/>
          </p:nvPr>
        </p:nvSpPr>
        <p:spPr/>
        <p:txBody>
          <a:bodyPr/>
          <a:lstStyle/>
          <a:p>
            <a:pPr algn="ctr"/>
            <a:r>
              <a:rPr lang="en-US" dirty="0">
                <a:latin typeface="Rockwell Extra Bold" panose="02060903040505020403" pitchFamily="18" charset="0"/>
              </a:rPr>
              <a:t>The Thorny Issues </a:t>
            </a:r>
          </a:p>
        </p:txBody>
      </p:sp>
      <p:pic>
        <p:nvPicPr>
          <p:cNvPr id="5" name="Content Placeholder 4">
            <a:extLst>
              <a:ext uri="{FF2B5EF4-FFF2-40B4-BE49-F238E27FC236}">
                <a16:creationId xmlns:a16="http://schemas.microsoft.com/office/drawing/2014/main" id="{A8272047-E7F1-4CA3-934B-7DDD3EB1DD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9729" y="1352756"/>
            <a:ext cx="4043560" cy="2034456"/>
          </a:xfrm>
        </p:spPr>
      </p:pic>
      <p:pic>
        <p:nvPicPr>
          <p:cNvPr id="9" name="Picture 8">
            <a:extLst>
              <a:ext uri="{FF2B5EF4-FFF2-40B4-BE49-F238E27FC236}">
                <a16:creationId xmlns:a16="http://schemas.microsoft.com/office/drawing/2014/main" id="{76E3302A-1A02-4F1D-9B17-769CC119E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22" y="3064194"/>
            <a:ext cx="2776549" cy="1386102"/>
          </a:xfrm>
          <a:prstGeom prst="rect">
            <a:avLst/>
          </a:prstGeom>
        </p:spPr>
      </p:pic>
      <p:pic>
        <p:nvPicPr>
          <p:cNvPr id="11" name="Picture 10">
            <a:extLst>
              <a:ext uri="{FF2B5EF4-FFF2-40B4-BE49-F238E27FC236}">
                <a16:creationId xmlns:a16="http://schemas.microsoft.com/office/drawing/2014/main" id="{0941CA4A-1B21-4C09-AD8D-F3CC3AFD8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79" y="4832826"/>
            <a:ext cx="2924597" cy="1480750"/>
          </a:xfrm>
          <a:prstGeom prst="rect">
            <a:avLst/>
          </a:prstGeom>
        </p:spPr>
      </p:pic>
      <p:pic>
        <p:nvPicPr>
          <p:cNvPr id="13" name="Picture 12">
            <a:extLst>
              <a:ext uri="{FF2B5EF4-FFF2-40B4-BE49-F238E27FC236}">
                <a16:creationId xmlns:a16="http://schemas.microsoft.com/office/drawing/2014/main" id="{FE09E7A5-FE92-460D-9249-3608F32D08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164" y="351491"/>
            <a:ext cx="2792507" cy="2382358"/>
          </a:xfrm>
          <a:prstGeom prst="rect">
            <a:avLst/>
          </a:prstGeom>
        </p:spPr>
      </p:pic>
      <p:pic>
        <p:nvPicPr>
          <p:cNvPr id="15" name="Picture 14">
            <a:extLst>
              <a:ext uri="{FF2B5EF4-FFF2-40B4-BE49-F238E27FC236}">
                <a16:creationId xmlns:a16="http://schemas.microsoft.com/office/drawing/2014/main" id="{88ADFCB1-8EB9-445C-B9B2-221E270E68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8818" y="4011930"/>
            <a:ext cx="2710949" cy="2030595"/>
          </a:xfrm>
          <a:prstGeom prst="rect">
            <a:avLst/>
          </a:prstGeom>
        </p:spPr>
      </p:pic>
      <p:pic>
        <p:nvPicPr>
          <p:cNvPr id="17" name="Picture 16">
            <a:extLst>
              <a:ext uri="{FF2B5EF4-FFF2-40B4-BE49-F238E27FC236}">
                <a16:creationId xmlns:a16="http://schemas.microsoft.com/office/drawing/2014/main" id="{09F0D4F1-C29B-4F28-9CE3-A53C526C73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0863" y="3832631"/>
            <a:ext cx="3870274" cy="2480945"/>
          </a:xfrm>
          <a:prstGeom prst="rect">
            <a:avLst/>
          </a:prstGeom>
        </p:spPr>
      </p:pic>
      <p:pic>
        <p:nvPicPr>
          <p:cNvPr id="19" name="Picture 18">
            <a:extLst>
              <a:ext uri="{FF2B5EF4-FFF2-40B4-BE49-F238E27FC236}">
                <a16:creationId xmlns:a16="http://schemas.microsoft.com/office/drawing/2014/main" id="{93613217-65CA-47C6-9587-DB376DBA28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8818" y="1301034"/>
            <a:ext cx="2647504" cy="1847850"/>
          </a:xfrm>
          <a:prstGeom prst="rect">
            <a:avLst/>
          </a:prstGeom>
        </p:spPr>
      </p:pic>
      <p:sp>
        <p:nvSpPr>
          <p:cNvPr id="20" name="TextBox 19">
            <a:extLst>
              <a:ext uri="{FF2B5EF4-FFF2-40B4-BE49-F238E27FC236}">
                <a16:creationId xmlns:a16="http://schemas.microsoft.com/office/drawing/2014/main" id="{C2ED0E5D-41A8-4E17-A8C9-7A15FCBC2623}"/>
              </a:ext>
            </a:extLst>
          </p:cNvPr>
          <p:cNvSpPr txBox="1"/>
          <p:nvPr/>
        </p:nvSpPr>
        <p:spPr>
          <a:xfrm>
            <a:off x="207122" y="2720340"/>
            <a:ext cx="2684668"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Borders</a:t>
            </a:r>
          </a:p>
        </p:txBody>
      </p:sp>
      <p:sp>
        <p:nvSpPr>
          <p:cNvPr id="22" name="TextBox 21">
            <a:extLst>
              <a:ext uri="{FF2B5EF4-FFF2-40B4-BE49-F238E27FC236}">
                <a16:creationId xmlns:a16="http://schemas.microsoft.com/office/drawing/2014/main" id="{7193D8C7-CE20-4203-8565-B7B006651316}"/>
              </a:ext>
            </a:extLst>
          </p:cNvPr>
          <p:cNvSpPr txBox="1"/>
          <p:nvPr/>
        </p:nvSpPr>
        <p:spPr>
          <a:xfrm>
            <a:off x="191165" y="4503420"/>
            <a:ext cx="2792506"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Settlements</a:t>
            </a:r>
          </a:p>
        </p:txBody>
      </p:sp>
      <p:sp>
        <p:nvSpPr>
          <p:cNvPr id="23" name="TextBox 22">
            <a:extLst>
              <a:ext uri="{FF2B5EF4-FFF2-40B4-BE49-F238E27FC236}">
                <a16:creationId xmlns:a16="http://schemas.microsoft.com/office/drawing/2014/main" id="{074A2D1E-CA7E-4AC7-800E-A0344087943B}"/>
              </a:ext>
            </a:extLst>
          </p:cNvPr>
          <p:cNvSpPr txBox="1"/>
          <p:nvPr/>
        </p:nvSpPr>
        <p:spPr>
          <a:xfrm flipH="1">
            <a:off x="262918" y="6458585"/>
            <a:ext cx="2924596"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Right of Return</a:t>
            </a:r>
          </a:p>
        </p:txBody>
      </p:sp>
      <p:sp>
        <p:nvSpPr>
          <p:cNvPr id="25" name="TextBox 24">
            <a:extLst>
              <a:ext uri="{FF2B5EF4-FFF2-40B4-BE49-F238E27FC236}">
                <a16:creationId xmlns:a16="http://schemas.microsoft.com/office/drawing/2014/main" id="{015224CB-FB18-4E7D-8923-197A55A3BD29}"/>
              </a:ext>
            </a:extLst>
          </p:cNvPr>
          <p:cNvSpPr txBox="1"/>
          <p:nvPr/>
        </p:nvSpPr>
        <p:spPr>
          <a:xfrm>
            <a:off x="4091939" y="3406140"/>
            <a:ext cx="3939197"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Jerusalem</a:t>
            </a:r>
          </a:p>
        </p:txBody>
      </p:sp>
      <p:sp>
        <p:nvSpPr>
          <p:cNvPr id="27" name="TextBox 26">
            <a:extLst>
              <a:ext uri="{FF2B5EF4-FFF2-40B4-BE49-F238E27FC236}">
                <a16:creationId xmlns:a16="http://schemas.microsoft.com/office/drawing/2014/main" id="{EBFDF9BF-80CB-4368-A28D-B97DAC94CC52}"/>
              </a:ext>
            </a:extLst>
          </p:cNvPr>
          <p:cNvSpPr txBox="1"/>
          <p:nvPr/>
        </p:nvSpPr>
        <p:spPr>
          <a:xfrm>
            <a:off x="4251960" y="6355715"/>
            <a:ext cx="3851329"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Statehood/Recognition</a:t>
            </a:r>
          </a:p>
        </p:txBody>
      </p:sp>
      <p:sp>
        <p:nvSpPr>
          <p:cNvPr id="28" name="TextBox 27">
            <a:extLst>
              <a:ext uri="{FF2B5EF4-FFF2-40B4-BE49-F238E27FC236}">
                <a16:creationId xmlns:a16="http://schemas.microsoft.com/office/drawing/2014/main" id="{88C720C0-3BA5-4FA6-AF21-4D47492F70A0}"/>
              </a:ext>
            </a:extLst>
          </p:cNvPr>
          <p:cNvSpPr txBox="1"/>
          <p:nvPr/>
        </p:nvSpPr>
        <p:spPr>
          <a:xfrm>
            <a:off x="9035892" y="3200400"/>
            <a:ext cx="2647505"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Refugees</a:t>
            </a:r>
          </a:p>
        </p:txBody>
      </p:sp>
      <p:sp>
        <p:nvSpPr>
          <p:cNvPr id="29" name="TextBox 28">
            <a:extLst>
              <a:ext uri="{FF2B5EF4-FFF2-40B4-BE49-F238E27FC236}">
                <a16:creationId xmlns:a16="http://schemas.microsoft.com/office/drawing/2014/main" id="{B1B478C0-1051-41F6-9B31-6F74D9ECFB85}"/>
              </a:ext>
            </a:extLst>
          </p:cNvPr>
          <p:cNvSpPr txBox="1"/>
          <p:nvPr/>
        </p:nvSpPr>
        <p:spPr>
          <a:xfrm flipH="1">
            <a:off x="8981624" y="6187846"/>
            <a:ext cx="2728143"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Security/De-militarization</a:t>
            </a:r>
          </a:p>
        </p:txBody>
      </p:sp>
    </p:spTree>
    <p:extLst>
      <p:ext uri="{BB962C8B-B14F-4D97-AF65-F5344CB8AC3E}">
        <p14:creationId xmlns:p14="http://schemas.microsoft.com/office/powerpoint/2010/main" val="165731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Content Placeholder 3">
            <a:extLst>
              <a:ext uri="{FF2B5EF4-FFF2-40B4-BE49-F238E27FC236}">
                <a16:creationId xmlns:a16="http://schemas.microsoft.com/office/drawing/2014/main" id="{A531D2E1-131D-4E65-B1D4-5863FFF83255}"/>
              </a:ext>
            </a:extLst>
          </p:cNvPr>
          <p:cNvPicPr>
            <a:picLocks noGrp="1" noChangeAspect="1"/>
          </p:cNvPicPr>
          <p:nvPr>
            <p:ph idx="1"/>
          </p:nvPr>
        </p:nvPicPr>
        <p:blipFill rotWithShape="1">
          <a:blip r:embed="rId2">
            <a:duotone>
              <a:prstClr val="black"/>
              <a:prstClr val="white"/>
            </a:duotone>
          </a:blip>
          <a:srcRect l="889" r="-1" b="-1"/>
          <a:stretch/>
        </p:blipFill>
        <p:spPr>
          <a:xfrm>
            <a:off x="20" y="10"/>
            <a:ext cx="12191980" cy="6857990"/>
          </a:xfrm>
          <a:prstGeom prst="rect">
            <a:avLst/>
          </a:prstGeom>
        </p:spPr>
      </p:pic>
      <p:sp>
        <p:nvSpPr>
          <p:cNvPr id="2" name="TextBox 1">
            <a:extLst>
              <a:ext uri="{FF2B5EF4-FFF2-40B4-BE49-F238E27FC236}">
                <a16:creationId xmlns:a16="http://schemas.microsoft.com/office/drawing/2014/main" id="{0FAA26FF-D8FF-4015-8C68-15C2D116942C}"/>
              </a:ext>
            </a:extLst>
          </p:cNvPr>
          <p:cNvSpPr txBox="1"/>
          <p:nvPr/>
        </p:nvSpPr>
        <p:spPr>
          <a:xfrm>
            <a:off x="2171700" y="4411980"/>
            <a:ext cx="674370"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latin typeface="Bell MT" panose="02020503060305020303" pitchFamily="18" charset="0"/>
              </a:rPr>
              <a:t>II</a:t>
            </a:r>
          </a:p>
        </p:txBody>
      </p:sp>
    </p:spTree>
    <p:extLst>
      <p:ext uri="{BB962C8B-B14F-4D97-AF65-F5344CB8AC3E}">
        <p14:creationId xmlns:p14="http://schemas.microsoft.com/office/powerpoint/2010/main" val="215004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dog drinking water from a beach&#10;&#10;Description generated with high confidence">
            <a:extLst>
              <a:ext uri="{FF2B5EF4-FFF2-40B4-BE49-F238E27FC236}">
                <a16:creationId xmlns:a16="http://schemas.microsoft.com/office/drawing/2014/main" id="{0F8010AB-3DDA-40D2-974B-26F8402083F1}"/>
              </a:ext>
            </a:extLst>
          </p:cNvPr>
          <p:cNvPicPr>
            <a:picLocks noChangeAspect="1"/>
          </p:cNvPicPr>
          <p:nvPr/>
        </p:nvPicPr>
        <p:blipFill rotWithShape="1">
          <a:blip r:embed="rId2"/>
          <a:srcRect r="170" b="-1"/>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id="{22883F92-9737-43FD-8B48-A3267E8CC977}"/>
              </a:ext>
            </a:extLst>
          </p:cNvPr>
          <p:cNvSpPr/>
          <p:nvPr/>
        </p:nvSpPr>
        <p:spPr>
          <a:xfrm>
            <a:off x="1749287" y="3244334"/>
            <a:ext cx="8560904" cy="369332"/>
          </a:xfrm>
          <a:prstGeom prst="rect">
            <a:avLst/>
          </a:prstGeom>
        </p:spPr>
        <p:txBody>
          <a:bodyPr wrap="square">
            <a:spAutoFit/>
          </a:bodyPr>
          <a:lstStyle/>
          <a:p>
            <a:pPr>
              <a:spcAft>
                <a:spcPts val="600"/>
              </a:spcAft>
            </a:pPr>
            <a:r>
              <a:rPr lang="en-US" dirty="0"/>
              <a:t> </a:t>
            </a:r>
            <a:endParaRPr lang="en-US"/>
          </a:p>
        </p:txBody>
      </p:sp>
      <p:sp>
        <p:nvSpPr>
          <p:cNvPr id="10" name="TextBox 9">
            <a:extLst>
              <a:ext uri="{FF2B5EF4-FFF2-40B4-BE49-F238E27FC236}">
                <a16:creationId xmlns:a16="http://schemas.microsoft.com/office/drawing/2014/main" id="{CC4CFFC7-0F15-40AD-AAE9-D42F9539A127}"/>
              </a:ext>
            </a:extLst>
          </p:cNvPr>
          <p:cNvSpPr txBox="1"/>
          <p:nvPr/>
        </p:nvSpPr>
        <p:spPr>
          <a:xfrm>
            <a:off x="2001078" y="1497496"/>
            <a:ext cx="45719" cy="369332"/>
          </a:xfrm>
          <a:prstGeom prst="rect">
            <a:avLst/>
          </a:prstGeom>
          <a:noFill/>
        </p:spPr>
        <p:txBody>
          <a:bodyPr wrap="square" rtlCol="0">
            <a:spAutoFit/>
          </a:bodyPr>
          <a:lstStyle/>
          <a:p>
            <a:pPr>
              <a:spcAft>
                <a:spcPts val="600"/>
              </a:spcAft>
            </a:pPr>
            <a:r>
              <a:rPr lang="en-US" dirty="0"/>
              <a:t>  </a:t>
            </a:r>
            <a:endParaRPr lang="en-US"/>
          </a:p>
        </p:txBody>
      </p:sp>
      <p:sp>
        <p:nvSpPr>
          <p:cNvPr id="12" name="TextBox 11">
            <a:extLst>
              <a:ext uri="{FF2B5EF4-FFF2-40B4-BE49-F238E27FC236}">
                <a16:creationId xmlns:a16="http://schemas.microsoft.com/office/drawing/2014/main" id="{9CF1CE57-E2BB-49EB-A5ED-EFDA9D0A1CC3}"/>
              </a:ext>
            </a:extLst>
          </p:cNvPr>
          <p:cNvSpPr txBox="1"/>
          <p:nvPr/>
        </p:nvSpPr>
        <p:spPr>
          <a:xfrm>
            <a:off x="914400" y="1404730"/>
            <a:ext cx="10634133" cy="5262979"/>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solidFill>
                  <a:schemeClr val="bg1"/>
                </a:solidFill>
                <a:latin typeface="Rockwell Extra Bold" panose="02060903040505020403" pitchFamily="18" charset="0"/>
              </a:rPr>
              <a:t>Last week today</a:t>
            </a:r>
          </a:p>
          <a:p>
            <a:pPr marL="457200" indent="-457200">
              <a:buFont typeface="Wingdings" panose="05000000000000000000" pitchFamily="2" charset="2"/>
              <a:buChar char="ü"/>
            </a:pPr>
            <a:r>
              <a:rPr lang="en-US" sz="2800" dirty="0">
                <a:solidFill>
                  <a:schemeClr val="bg1"/>
                </a:solidFill>
                <a:latin typeface="Rockwell Extra Bold" panose="02060903040505020403" pitchFamily="18" charset="0"/>
              </a:rPr>
              <a:t>The Israeli – Palestinian Conflict – Part I</a:t>
            </a:r>
          </a:p>
          <a:p>
            <a:pPr marL="914400" lvl="1" indent="-457200">
              <a:buFont typeface="Wingdings" panose="05000000000000000000" pitchFamily="2" charset="2"/>
              <a:buChar char="ü"/>
            </a:pPr>
            <a:r>
              <a:rPr lang="en-US" sz="2800" dirty="0">
                <a:solidFill>
                  <a:schemeClr val="bg1"/>
                </a:solidFill>
                <a:latin typeface="Rockwell Extra Bold" panose="02060903040505020403" pitchFamily="18" charset="0"/>
              </a:rPr>
              <a:t>The history of the Israeli Palestinian Conflict</a:t>
            </a:r>
          </a:p>
          <a:p>
            <a:pPr marL="914400" lvl="1" indent="-457200">
              <a:buFont typeface="Wingdings" panose="05000000000000000000" pitchFamily="2" charset="2"/>
              <a:buChar char="ü"/>
            </a:pPr>
            <a:r>
              <a:rPr lang="en-US" sz="2800" dirty="0">
                <a:solidFill>
                  <a:schemeClr val="bg1"/>
                </a:solidFill>
                <a:latin typeface="Rockwell Extra Bold" panose="02060903040505020403" pitchFamily="18" charset="0"/>
              </a:rPr>
              <a:t>The Nakba – Catastrophe</a:t>
            </a:r>
          </a:p>
          <a:p>
            <a:pPr marL="914400" lvl="1" indent="-457200">
              <a:buFont typeface="Wingdings" panose="05000000000000000000" pitchFamily="2" charset="2"/>
              <a:buChar char="ü"/>
            </a:pPr>
            <a:r>
              <a:rPr lang="en-US" sz="2800" dirty="0">
                <a:solidFill>
                  <a:schemeClr val="bg1"/>
                </a:solidFill>
                <a:latin typeface="Rockwell Extra Bold" panose="02060903040505020403" pitchFamily="18" charset="0"/>
              </a:rPr>
              <a:t>The post Six Days War</a:t>
            </a:r>
          </a:p>
          <a:p>
            <a:pPr marL="914400" lvl="1" indent="-457200">
              <a:buFont typeface="Wingdings" panose="05000000000000000000" pitchFamily="2" charset="2"/>
              <a:buChar char="ü"/>
            </a:pPr>
            <a:r>
              <a:rPr lang="en-US" sz="2800" dirty="0">
                <a:solidFill>
                  <a:schemeClr val="bg1"/>
                </a:solidFill>
                <a:latin typeface="Rockwell Extra Bold" panose="02060903040505020403" pitchFamily="18" charset="0"/>
              </a:rPr>
              <a:t>The search for peace</a:t>
            </a:r>
          </a:p>
          <a:p>
            <a:pPr marL="914400" lvl="1" indent="-457200">
              <a:buFont typeface="Wingdings" panose="05000000000000000000" pitchFamily="2" charset="2"/>
              <a:buChar char="ü"/>
            </a:pPr>
            <a:r>
              <a:rPr lang="en-US" sz="2800" dirty="0">
                <a:solidFill>
                  <a:schemeClr val="bg1"/>
                </a:solidFill>
                <a:latin typeface="Rockwell Extra Bold" panose="02060903040505020403" pitchFamily="18" charset="0"/>
              </a:rPr>
              <a:t>The potential solutions</a:t>
            </a:r>
          </a:p>
          <a:p>
            <a:pPr marL="914400" lvl="1" indent="-457200">
              <a:buFont typeface="Wingdings" panose="05000000000000000000" pitchFamily="2" charset="2"/>
              <a:buChar char="ü"/>
            </a:pPr>
            <a:r>
              <a:rPr lang="en-US" sz="2800" dirty="0">
                <a:solidFill>
                  <a:schemeClr val="bg1"/>
                </a:solidFill>
                <a:latin typeface="Rockwell Extra Bold" panose="02060903040505020403" pitchFamily="18" charset="0"/>
              </a:rPr>
              <a:t>The Core Issues – Next Week</a:t>
            </a:r>
          </a:p>
          <a:p>
            <a:pPr lvl="1"/>
            <a:endParaRPr lang="en-US" sz="2800" dirty="0">
              <a:solidFill>
                <a:schemeClr val="bg1"/>
              </a:solidFill>
              <a:latin typeface="Rockwell Extra Bold" panose="02060903040505020403" pitchFamily="18" charset="0"/>
            </a:endParaRPr>
          </a:p>
          <a:p>
            <a:pPr lvl="1"/>
            <a:r>
              <a:rPr lang="en-US" sz="2800" dirty="0">
                <a:solidFill>
                  <a:schemeClr val="bg1"/>
                </a:solidFill>
                <a:latin typeface="Rockwell Extra Bold" panose="02060903040505020403" pitchFamily="18" charset="0"/>
              </a:rPr>
              <a:t>Discussion Q&amp;A</a:t>
            </a:r>
          </a:p>
          <a:p>
            <a:pPr marL="285750" indent="-285750">
              <a:buFont typeface="Wingdings" panose="05000000000000000000" pitchFamily="2" charset="2"/>
              <a:buChar char="ü"/>
            </a:pPr>
            <a:endParaRPr lang="en-US" sz="2800" dirty="0">
              <a:solidFill>
                <a:schemeClr val="bg1"/>
              </a:solidFill>
              <a:latin typeface="Rockwell Extra Bold" panose="02060903040505020403" pitchFamily="18" charset="0"/>
            </a:endParaRPr>
          </a:p>
          <a:p>
            <a:pPr lvl="1"/>
            <a:r>
              <a:rPr lang="en-US" sz="2800" dirty="0">
                <a:solidFill>
                  <a:schemeClr val="bg1"/>
                </a:solidFill>
                <a:latin typeface="Rockwell Extra Bold" panose="02060903040505020403" pitchFamily="18" charset="0"/>
              </a:rPr>
              <a:t> </a:t>
            </a:r>
          </a:p>
        </p:txBody>
      </p:sp>
    </p:spTree>
    <p:extLst>
      <p:ext uri="{BB962C8B-B14F-4D97-AF65-F5344CB8AC3E}">
        <p14:creationId xmlns:p14="http://schemas.microsoft.com/office/powerpoint/2010/main" val="2722169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Content Placeholder 4">
            <a:extLst>
              <a:ext uri="{FF2B5EF4-FFF2-40B4-BE49-F238E27FC236}">
                <a16:creationId xmlns:a16="http://schemas.microsoft.com/office/drawing/2014/main" id="{101790E9-4E03-437E-AB9D-5CEBE455670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06" r="40924"/>
          <a:stretch/>
        </p:blipFill>
        <p:spPr>
          <a:xfrm>
            <a:off x="5192273" y="492573"/>
            <a:ext cx="6476642" cy="5880796"/>
          </a:xfrm>
          <a:prstGeom prst="rect">
            <a:avLst/>
          </a:prstGeom>
        </p:spPr>
      </p:pic>
      <p:sp>
        <p:nvSpPr>
          <p:cNvPr id="19" name="Rectangle 18">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53FEFCA-6153-4502-B043-C1DD6851C7F1}"/>
              </a:ext>
            </a:extLst>
          </p:cNvPr>
          <p:cNvSpPr>
            <a:spLocks noGrp="1"/>
          </p:cNvSpPr>
          <p:nvPr>
            <p:ph type="title"/>
          </p:nvPr>
        </p:nvSpPr>
        <p:spPr>
          <a:xfrm>
            <a:off x="674237" y="2843232"/>
            <a:ext cx="3657600" cy="2887579"/>
          </a:xfrm>
        </p:spPr>
        <p:txBody>
          <a:bodyPr vert="horz" lIns="91440" tIns="45720" rIns="91440" bIns="45720" rtlCol="0" anchor="b">
            <a:normAutofit fontScale="90000"/>
          </a:bodyPr>
          <a:lstStyle/>
          <a:p>
            <a:pPr algn="ctr"/>
            <a:r>
              <a:rPr lang="en-US" sz="4800" kern="1200" dirty="0">
                <a:solidFill>
                  <a:schemeClr val="bg1"/>
                </a:solidFill>
                <a:latin typeface="Rockwell Extra Bold" panose="02060903040505020403" pitchFamily="18" charset="0"/>
              </a:rPr>
              <a:t>The Israeli – Palestinian Conflict History</a:t>
            </a:r>
            <a:br>
              <a:rPr lang="en-US" sz="4800" kern="1200" dirty="0">
                <a:solidFill>
                  <a:schemeClr val="bg1"/>
                </a:solidFill>
                <a:latin typeface="Rockwell Extra Bold" panose="02060903040505020403" pitchFamily="18" charset="0"/>
              </a:rPr>
            </a:br>
            <a:r>
              <a:rPr lang="en-US" sz="4800" kern="1200" dirty="0">
                <a:solidFill>
                  <a:schemeClr val="bg1"/>
                </a:solidFill>
                <a:latin typeface="Rockwell Extra Bold" panose="02060903040505020403" pitchFamily="18" charset="0"/>
              </a:rPr>
              <a:t>In</a:t>
            </a:r>
            <a:br>
              <a:rPr lang="en-US" sz="4800" kern="1200" dirty="0">
                <a:solidFill>
                  <a:schemeClr val="bg1"/>
                </a:solidFill>
                <a:latin typeface="Rockwell Extra Bold" panose="02060903040505020403" pitchFamily="18" charset="0"/>
              </a:rPr>
            </a:br>
            <a:r>
              <a:rPr lang="en-US" sz="4800" kern="1200" dirty="0">
                <a:solidFill>
                  <a:schemeClr val="bg1"/>
                </a:solidFill>
                <a:latin typeface="Rockwell Extra Bold" panose="02060903040505020403" pitchFamily="18" charset="0"/>
              </a:rPr>
              <a:t> 10 Minutes</a:t>
            </a:r>
          </a:p>
        </p:txBody>
      </p:sp>
      <p:sp>
        <p:nvSpPr>
          <p:cNvPr id="3" name="TextBox 2">
            <a:extLst>
              <a:ext uri="{FF2B5EF4-FFF2-40B4-BE49-F238E27FC236}">
                <a16:creationId xmlns:a16="http://schemas.microsoft.com/office/drawing/2014/main" id="{EF546C00-35C6-4D35-B672-88193263A29A}"/>
              </a:ext>
            </a:extLst>
          </p:cNvPr>
          <p:cNvSpPr txBox="1"/>
          <p:nvPr/>
        </p:nvSpPr>
        <p:spPr>
          <a:xfrm flipH="1">
            <a:off x="336884" y="6080760"/>
            <a:ext cx="5503846" cy="369332"/>
          </a:xfrm>
          <a:prstGeom prst="rect">
            <a:avLst/>
          </a:prstGeom>
          <a:noFill/>
        </p:spPr>
        <p:txBody>
          <a:bodyPr wrap="square" rtlCol="0">
            <a:spAutoFit/>
          </a:bodyPr>
          <a:lstStyle/>
          <a:p>
            <a:r>
              <a:rPr lang="en-US" dirty="0">
                <a:solidFill>
                  <a:schemeClr val="bg1"/>
                </a:solidFill>
              </a:rPr>
              <a:t>https://www.youtube.com/watch?v=iRYZjOuUnlU&amp;t=4s</a:t>
            </a:r>
          </a:p>
        </p:txBody>
      </p:sp>
    </p:spTree>
    <p:extLst>
      <p:ext uri="{BB962C8B-B14F-4D97-AF65-F5344CB8AC3E}">
        <p14:creationId xmlns:p14="http://schemas.microsoft.com/office/powerpoint/2010/main" val="41073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A5304B-12D3-4649-9D80-D4C6A9636BE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056" r="55" b="-1"/>
          <a:stretch/>
        </p:blipFill>
        <p:spPr>
          <a:xfrm>
            <a:off x="20" y="10"/>
            <a:ext cx="12191980" cy="6857990"/>
          </a:xfrm>
          <a:prstGeom prst="rect">
            <a:avLst/>
          </a:prstGeom>
        </p:spPr>
      </p:pic>
      <p:sp>
        <p:nvSpPr>
          <p:cNvPr id="2" name="TextBox 1">
            <a:extLst>
              <a:ext uri="{FF2B5EF4-FFF2-40B4-BE49-F238E27FC236}">
                <a16:creationId xmlns:a16="http://schemas.microsoft.com/office/drawing/2014/main" id="{DFD7F134-7FEA-4718-9F9B-2B1EAF579C4A}"/>
              </a:ext>
            </a:extLst>
          </p:cNvPr>
          <p:cNvSpPr txBox="1"/>
          <p:nvPr/>
        </p:nvSpPr>
        <p:spPr>
          <a:xfrm>
            <a:off x="6229350" y="240030"/>
            <a:ext cx="5760720" cy="369332"/>
          </a:xfrm>
          <a:prstGeom prst="rect">
            <a:avLst/>
          </a:prstGeom>
          <a:noFill/>
        </p:spPr>
        <p:txBody>
          <a:bodyPr wrap="square" rtlCol="0">
            <a:spAutoFit/>
          </a:bodyPr>
          <a:lstStyle/>
          <a:p>
            <a:r>
              <a:rPr lang="en-US" b="1" dirty="0">
                <a:solidFill>
                  <a:schemeClr val="bg1"/>
                </a:solidFill>
              </a:rPr>
              <a:t>https://www.youtube.com/watch?v=ljzfsxOx_r0&amp;t=74s</a:t>
            </a:r>
          </a:p>
        </p:txBody>
      </p:sp>
    </p:spTree>
    <p:extLst>
      <p:ext uri="{BB962C8B-B14F-4D97-AF65-F5344CB8AC3E}">
        <p14:creationId xmlns:p14="http://schemas.microsoft.com/office/powerpoint/2010/main" val="138818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5BEE692-38FF-45D5-BACD-3ED0107AB1E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246" y="0"/>
            <a:ext cx="755975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FFC0ABB7-3FF2-48CA-AF41-7C90BA14B7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2995" y="484632"/>
            <a:ext cx="6709145"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4">
            <a:extLst>
              <a:ext uri="{FF2B5EF4-FFF2-40B4-BE49-F238E27FC236}">
                <a16:creationId xmlns:a16="http://schemas.microsoft.com/office/drawing/2014/main" id="{34621334-7DD9-4FE9-B36C-9282BCB6720A}"/>
              </a:ext>
            </a:extLst>
          </p:cNvPr>
          <p:cNvPicPr>
            <a:picLocks noChangeAspect="1"/>
          </p:cNvPicPr>
          <p:nvPr/>
        </p:nvPicPr>
        <p:blipFill rotWithShape="1">
          <a:blip r:embed="rId2">
            <a:extLst>
              <a:ext uri="{28A0092B-C50C-407E-A947-70E740481C1C}">
                <a14:useLocalDpi xmlns:a14="http://schemas.microsoft.com/office/drawing/2010/main" val="0"/>
              </a:ext>
            </a:extLst>
          </a:blip>
          <a:srcRect l="15342" r="19390" b="1"/>
          <a:stretch/>
        </p:blipFill>
        <p:spPr>
          <a:xfrm>
            <a:off x="9173937" y="827678"/>
            <a:ext cx="2315724" cy="5086759"/>
          </a:xfrm>
          <a:prstGeom prst="rect">
            <a:avLst/>
          </a:prstGeom>
        </p:spPr>
      </p:pic>
      <p:pic>
        <p:nvPicPr>
          <p:cNvPr id="7" name="Picture 6">
            <a:extLst>
              <a:ext uri="{FF2B5EF4-FFF2-40B4-BE49-F238E27FC236}">
                <a16:creationId xmlns:a16="http://schemas.microsoft.com/office/drawing/2014/main" id="{3AC728C8-A29A-44C9-9F15-2CC789201769}"/>
              </a:ext>
            </a:extLst>
          </p:cNvPr>
          <p:cNvPicPr>
            <a:picLocks noChangeAspect="1"/>
          </p:cNvPicPr>
          <p:nvPr/>
        </p:nvPicPr>
        <p:blipFill rotWithShape="1">
          <a:blip r:embed="rId3">
            <a:extLst>
              <a:ext uri="{28A0092B-C50C-407E-A947-70E740481C1C}">
                <a14:useLocalDpi xmlns:a14="http://schemas.microsoft.com/office/drawing/2010/main" val="0"/>
              </a:ext>
            </a:extLst>
          </a:blip>
          <a:srcRect l="24124" r="4345" b="-2"/>
          <a:stretch/>
        </p:blipFill>
        <p:spPr>
          <a:xfrm>
            <a:off x="5414729" y="2989903"/>
            <a:ext cx="3603723" cy="2922096"/>
          </a:xfrm>
          <a:prstGeom prst="rect">
            <a:avLst/>
          </a:prstGeom>
        </p:spPr>
      </p:pic>
      <p:pic>
        <p:nvPicPr>
          <p:cNvPr id="9" name="Picture 8">
            <a:extLst>
              <a:ext uri="{FF2B5EF4-FFF2-40B4-BE49-F238E27FC236}">
                <a16:creationId xmlns:a16="http://schemas.microsoft.com/office/drawing/2014/main" id="{F760F063-C124-46CA-9820-36457F2898F5}"/>
              </a:ext>
            </a:extLst>
          </p:cNvPr>
          <p:cNvPicPr>
            <a:picLocks noChangeAspect="1"/>
          </p:cNvPicPr>
          <p:nvPr/>
        </p:nvPicPr>
        <p:blipFill rotWithShape="1">
          <a:blip r:embed="rId4">
            <a:extLst>
              <a:ext uri="{28A0092B-C50C-407E-A947-70E740481C1C}">
                <a14:useLocalDpi xmlns:a14="http://schemas.microsoft.com/office/drawing/2010/main" val="0"/>
              </a:ext>
            </a:extLst>
          </a:blip>
          <a:srcRect t="17457" r="-3" b="10581"/>
          <a:stretch/>
        </p:blipFill>
        <p:spPr>
          <a:xfrm>
            <a:off x="5414728" y="827678"/>
            <a:ext cx="3603723" cy="1996780"/>
          </a:xfrm>
          <a:prstGeom prst="rect">
            <a:avLst/>
          </a:prstGeom>
        </p:spPr>
      </p:pic>
      <p:sp>
        <p:nvSpPr>
          <p:cNvPr id="2" name="Title 1">
            <a:extLst>
              <a:ext uri="{FF2B5EF4-FFF2-40B4-BE49-F238E27FC236}">
                <a16:creationId xmlns:a16="http://schemas.microsoft.com/office/drawing/2014/main" id="{409289FF-A8F5-4821-BC10-3B75CC86CF47}"/>
              </a:ext>
            </a:extLst>
          </p:cNvPr>
          <p:cNvSpPr>
            <a:spLocks noGrp="1"/>
          </p:cNvSpPr>
          <p:nvPr>
            <p:ph type="title"/>
          </p:nvPr>
        </p:nvSpPr>
        <p:spPr>
          <a:xfrm>
            <a:off x="555511" y="629266"/>
            <a:ext cx="3697511" cy="1676603"/>
          </a:xfrm>
        </p:spPr>
        <p:txBody>
          <a:bodyPr>
            <a:normAutofit/>
          </a:bodyPr>
          <a:lstStyle/>
          <a:p>
            <a:pPr algn="ctr"/>
            <a:r>
              <a:rPr lang="en-US" sz="2200" b="1">
                <a:latin typeface="Rockwell Extra Bold" panose="02060903040505020403" pitchFamily="18" charset="0"/>
              </a:rPr>
              <a:t>THE MCMAHON - HUSSEIN CORRESPONDENCE 1915-1916</a:t>
            </a:r>
            <a:br>
              <a:rPr lang="en-US" sz="2200" b="1">
                <a:latin typeface="Rockwell Extra Bold" panose="02060903040505020403" pitchFamily="18" charset="0"/>
              </a:rPr>
            </a:br>
            <a:endParaRPr lang="en-US" sz="2200">
              <a:latin typeface="Rockwell Extra Bold" panose="02060903040505020403" pitchFamily="18" charset="0"/>
            </a:endParaRPr>
          </a:p>
        </p:txBody>
      </p:sp>
      <p:pic>
        <p:nvPicPr>
          <p:cNvPr id="10" name="Content Placeholder 9">
            <a:extLst>
              <a:ext uri="{FF2B5EF4-FFF2-40B4-BE49-F238E27FC236}">
                <a16:creationId xmlns:a16="http://schemas.microsoft.com/office/drawing/2014/main" id="{2FB6F494-FFCF-4792-9932-3BD6C480689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43681" y="2438400"/>
            <a:ext cx="2521176" cy="3786188"/>
          </a:xfrm>
        </p:spPr>
      </p:pic>
      <p:sp>
        <p:nvSpPr>
          <p:cNvPr id="3" name="TextBox 2">
            <a:extLst>
              <a:ext uri="{FF2B5EF4-FFF2-40B4-BE49-F238E27FC236}">
                <a16:creationId xmlns:a16="http://schemas.microsoft.com/office/drawing/2014/main" id="{47A435A7-F50A-414E-92AE-3DE7F12AECF5}"/>
              </a:ext>
            </a:extLst>
          </p:cNvPr>
          <p:cNvSpPr txBox="1"/>
          <p:nvPr/>
        </p:nvSpPr>
        <p:spPr>
          <a:xfrm>
            <a:off x="5223510" y="5737860"/>
            <a:ext cx="6435090" cy="369332"/>
          </a:xfrm>
          <a:prstGeom prst="rect">
            <a:avLst/>
          </a:prstGeom>
          <a:noFill/>
        </p:spPr>
        <p:txBody>
          <a:bodyPr wrap="square" rtlCol="0">
            <a:spAutoFit/>
          </a:bodyPr>
          <a:lstStyle/>
          <a:p>
            <a:r>
              <a:rPr lang="en-US" dirty="0"/>
              <a:t>https://www.youtube.com/watch?v=Af_egeamiQ8</a:t>
            </a:r>
          </a:p>
        </p:txBody>
      </p:sp>
    </p:spTree>
    <p:extLst>
      <p:ext uri="{BB962C8B-B14F-4D97-AF65-F5344CB8AC3E}">
        <p14:creationId xmlns:p14="http://schemas.microsoft.com/office/powerpoint/2010/main" val="336806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C8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hlinkClick r:id="rId2"/>
            <a:extLst>
              <a:ext uri="{FF2B5EF4-FFF2-40B4-BE49-F238E27FC236}">
                <a16:creationId xmlns:a16="http://schemas.microsoft.com/office/drawing/2014/main" id="{D0481B3D-FDE1-4853-8CB8-0BAC27011C70}"/>
              </a:ext>
            </a:extLst>
          </p:cNvPr>
          <p:cNvPicPr>
            <a:picLocks noGrp="1" noChangeAspect="1"/>
          </p:cNvPicPr>
          <p:nvPr>
            <p:ph idx="1"/>
          </p:nvPr>
        </p:nvPicPr>
        <p:blipFill rotWithShape="1">
          <a:blip r:embed="rId3"/>
          <a:srcRect r="1" b="7536"/>
          <a:stretch/>
        </p:blipFill>
        <p:spPr>
          <a:xfrm>
            <a:off x="643467" y="643467"/>
            <a:ext cx="10905066" cy="5571066"/>
          </a:xfrm>
          <a:prstGeom prst="rect">
            <a:avLst/>
          </a:prstGeom>
        </p:spPr>
      </p:pic>
      <p:sp>
        <p:nvSpPr>
          <p:cNvPr id="13" name="Rectangle 12">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B62A84C-C864-42C9-93CB-4A92D8637A87}"/>
              </a:ext>
            </a:extLst>
          </p:cNvPr>
          <p:cNvSpPr txBox="1"/>
          <p:nvPr/>
        </p:nvSpPr>
        <p:spPr>
          <a:xfrm>
            <a:off x="6240780" y="5568202"/>
            <a:ext cx="4994910" cy="369332"/>
          </a:xfrm>
          <a:prstGeom prst="rect">
            <a:avLst/>
          </a:prstGeom>
          <a:noFill/>
        </p:spPr>
        <p:txBody>
          <a:bodyPr wrap="square" rtlCol="0">
            <a:spAutoFit/>
          </a:bodyPr>
          <a:lstStyle/>
          <a:p>
            <a:r>
              <a:rPr lang="en-US" dirty="0">
                <a:solidFill>
                  <a:schemeClr val="bg1"/>
                </a:solidFill>
              </a:rPr>
              <a:t>https://www.youtube.com/watch?v=OhQ7yfI0Nbo</a:t>
            </a:r>
          </a:p>
        </p:txBody>
      </p:sp>
    </p:spTree>
    <p:extLst>
      <p:ext uri="{BB962C8B-B14F-4D97-AF65-F5344CB8AC3E}">
        <p14:creationId xmlns:p14="http://schemas.microsoft.com/office/powerpoint/2010/main" val="144915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4512A4-9D3E-4640-B1D4-774E7B3C02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44"/>
          <a:stretch/>
        </p:blipFill>
        <p:spPr>
          <a:xfrm>
            <a:off x="20" y="10"/>
            <a:ext cx="12191980" cy="6857990"/>
          </a:xfrm>
          <a:prstGeom prst="rect">
            <a:avLst/>
          </a:prstGeom>
        </p:spPr>
      </p:pic>
      <p:sp>
        <p:nvSpPr>
          <p:cNvPr id="2" name="TextBox 1">
            <a:extLst>
              <a:ext uri="{FF2B5EF4-FFF2-40B4-BE49-F238E27FC236}">
                <a16:creationId xmlns:a16="http://schemas.microsoft.com/office/drawing/2014/main" id="{36DA6675-2633-4D5B-B9CC-997A18B5E0D3}"/>
              </a:ext>
            </a:extLst>
          </p:cNvPr>
          <p:cNvSpPr txBox="1"/>
          <p:nvPr/>
        </p:nvSpPr>
        <p:spPr>
          <a:xfrm>
            <a:off x="411480" y="491490"/>
            <a:ext cx="11601450" cy="646331"/>
          </a:xfrm>
          <a:prstGeom prst="rect">
            <a:avLst/>
          </a:prstGeom>
          <a:noFill/>
        </p:spPr>
        <p:txBody>
          <a:bodyPr wrap="square" rtlCol="0">
            <a:spAutoFit/>
          </a:bodyPr>
          <a:lstStyle/>
          <a:p>
            <a:r>
              <a:rPr lang="en-US"/>
              <a:t>http://www.cnn.com/videos/world/2017/06/05/six-days-war-50th-anniversary-israel-palestine-liebermann-pkg.cnn/video/playlists/israeli-palestinian-conflict/</a:t>
            </a:r>
            <a:endParaRPr lang="en-US" dirty="0"/>
          </a:p>
        </p:txBody>
      </p:sp>
    </p:spTree>
    <p:extLst>
      <p:ext uri="{BB962C8B-B14F-4D97-AF65-F5344CB8AC3E}">
        <p14:creationId xmlns:p14="http://schemas.microsoft.com/office/powerpoint/2010/main" val="393938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74DCDC4-B1BA-430E-9EB0-ECA2840CB131}"/>
              </a:ext>
            </a:extLst>
          </p:cNvPr>
          <p:cNvPicPr>
            <a:picLocks noChangeAspect="1"/>
          </p:cNvPicPr>
          <p:nvPr/>
        </p:nvPicPr>
        <p:blipFill rotWithShape="1">
          <a:blip r:embed="rId2">
            <a:extLst>
              <a:ext uri="{28A0092B-C50C-407E-A947-70E740481C1C}">
                <a14:useLocalDpi xmlns:a14="http://schemas.microsoft.com/office/drawing/2010/main" val="0"/>
              </a:ext>
            </a:extLst>
          </a:blip>
          <a:srcRect l="2792" r="1" b="1"/>
          <a:stretch/>
        </p:blipFill>
        <p:spPr>
          <a:xfrm>
            <a:off x="20" y="10"/>
            <a:ext cx="4639713" cy="6857990"/>
          </a:xfrm>
          <a:prstGeom prst="rect">
            <a:avLst/>
          </a:prstGeom>
        </p:spPr>
      </p:pic>
      <p:sp>
        <p:nvSpPr>
          <p:cNvPr id="13" name="Rectangle 12">
            <a:extLst>
              <a:ext uri="{FF2B5EF4-FFF2-40B4-BE49-F238E27FC236}">
                <a16:creationId xmlns:a16="http://schemas.microsoft.com/office/drawing/2014/main" id="{3856B5A6-FF87-428D-B5E7-1ABD70CD3E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5427A2-4CC0-4F3A-9A79-7039ABDE83B5}"/>
              </a:ext>
            </a:extLst>
          </p:cNvPr>
          <p:cNvSpPr>
            <a:spLocks noGrp="1"/>
          </p:cNvSpPr>
          <p:nvPr>
            <p:ph type="title"/>
          </p:nvPr>
        </p:nvSpPr>
        <p:spPr>
          <a:xfrm>
            <a:off x="4800600" y="365124"/>
            <a:ext cx="7292340" cy="1828800"/>
          </a:xfrm>
        </p:spPr>
        <p:txBody>
          <a:bodyPr vert="horz" lIns="91440" tIns="45720" rIns="91440" bIns="45720" rtlCol="0">
            <a:normAutofit/>
          </a:bodyPr>
          <a:lstStyle/>
          <a:p>
            <a:r>
              <a:rPr lang="en-US" sz="3600" b="1" dirty="0">
                <a:solidFill>
                  <a:schemeClr val="bg1"/>
                </a:solidFill>
                <a:latin typeface="Rockwell Extra Bold" panose="02060903040505020403" pitchFamily="18" charset="0"/>
              </a:rPr>
              <a:t>The </a:t>
            </a:r>
            <a:r>
              <a:rPr lang="en-US" sz="3600" b="1" dirty="0" err="1">
                <a:solidFill>
                  <a:schemeClr val="bg1"/>
                </a:solidFill>
                <a:latin typeface="Rockwell Extra Bold" panose="02060903040505020403" pitchFamily="18" charset="0"/>
              </a:rPr>
              <a:t>Allon</a:t>
            </a:r>
            <a:r>
              <a:rPr lang="en-US" sz="3600" b="1" dirty="0">
                <a:solidFill>
                  <a:schemeClr val="bg1"/>
                </a:solidFill>
                <a:latin typeface="Rockwell Extra Bold" panose="02060903040505020403" pitchFamily="18" charset="0"/>
              </a:rPr>
              <a:t> Plan –June, 1967</a:t>
            </a:r>
            <a:br>
              <a:rPr lang="en-US" sz="1400" b="1" dirty="0">
                <a:solidFill>
                  <a:schemeClr val="bg1"/>
                </a:solidFill>
              </a:rPr>
            </a:br>
            <a:endParaRPr lang="en-US" sz="2100" dirty="0">
              <a:solidFill>
                <a:schemeClr val="bg1"/>
              </a:solidFill>
              <a:latin typeface="Rockwell Extra Bold" panose="02060903040505020403" pitchFamily="18" charset="0"/>
            </a:endParaRPr>
          </a:p>
        </p:txBody>
      </p:sp>
      <p:sp>
        <p:nvSpPr>
          <p:cNvPr id="10" name="Content Placeholder 9"/>
          <p:cNvSpPr>
            <a:spLocks noGrp="1"/>
          </p:cNvSpPr>
          <p:nvPr>
            <p:ph idx="1"/>
          </p:nvPr>
        </p:nvSpPr>
        <p:spPr>
          <a:xfrm>
            <a:off x="5069940" y="2322576"/>
            <a:ext cx="7023000" cy="3858768"/>
          </a:xfrm>
        </p:spPr>
        <p:txBody>
          <a:bodyPr>
            <a:normAutofit/>
          </a:bodyPr>
          <a:lstStyle/>
          <a:p>
            <a:pPr marL="0" indent="0">
              <a:buNone/>
            </a:pPr>
            <a:r>
              <a:rPr lang="en-US" sz="3600" b="1" dirty="0">
                <a:solidFill>
                  <a:schemeClr val="bg1"/>
                </a:solidFill>
                <a:latin typeface="Rockwell Extra Bold" panose="02060903040505020403" pitchFamily="18" charset="0"/>
              </a:rPr>
              <a:t>1. Partition West Bank</a:t>
            </a:r>
            <a:br>
              <a:rPr lang="en-US" sz="3600" b="1" dirty="0">
                <a:solidFill>
                  <a:schemeClr val="bg1"/>
                </a:solidFill>
                <a:latin typeface="Rockwell Extra Bold" panose="02060903040505020403" pitchFamily="18" charset="0"/>
              </a:rPr>
            </a:br>
            <a:r>
              <a:rPr lang="en-US" sz="3600" b="1" dirty="0">
                <a:solidFill>
                  <a:schemeClr val="bg1"/>
                </a:solidFill>
                <a:latin typeface="Rockwell Extra Bold" panose="02060903040505020403" pitchFamily="18" charset="0"/>
              </a:rPr>
              <a:t>2. Druze State on Golan</a:t>
            </a:r>
            <a:br>
              <a:rPr lang="en-US" sz="3600" b="1" dirty="0">
                <a:solidFill>
                  <a:schemeClr val="bg1"/>
                </a:solidFill>
                <a:latin typeface="Rockwell Extra Bold" panose="02060903040505020403" pitchFamily="18" charset="0"/>
              </a:rPr>
            </a:br>
            <a:r>
              <a:rPr lang="en-US" sz="3600" b="1" dirty="0">
                <a:solidFill>
                  <a:schemeClr val="bg1"/>
                </a:solidFill>
                <a:latin typeface="Rockwell Extra Bold" panose="02060903040505020403" pitchFamily="18" charset="0"/>
              </a:rPr>
              <a:t>3. Return the Sinai</a:t>
            </a:r>
            <a:br>
              <a:rPr lang="en-US" sz="2400" b="1" dirty="0">
                <a:solidFill>
                  <a:schemeClr val="bg1"/>
                </a:solidFill>
              </a:rPr>
            </a:br>
            <a:endParaRPr lang="en-US" sz="2400" b="1" dirty="0">
              <a:solidFill>
                <a:schemeClr val="bg1"/>
              </a:solidFill>
            </a:endParaRPr>
          </a:p>
          <a:p>
            <a:pPr marL="0" indent="0">
              <a:buNone/>
            </a:pPr>
            <a:r>
              <a:rPr lang="en-US" sz="2400" b="1" dirty="0">
                <a:solidFill>
                  <a:schemeClr val="bg1"/>
                </a:solidFill>
                <a:latin typeface="Rockwell Extra Bold" panose="02060903040505020403" pitchFamily="18" charset="0"/>
              </a:rPr>
              <a:t>- Israel declined Palestinian option</a:t>
            </a:r>
            <a:br>
              <a:rPr lang="en-US" sz="2400" b="1" dirty="0">
                <a:solidFill>
                  <a:schemeClr val="bg1"/>
                </a:solidFill>
                <a:latin typeface="Rockwell Extra Bold" panose="02060903040505020403" pitchFamily="18" charset="0"/>
              </a:rPr>
            </a:br>
            <a:r>
              <a:rPr lang="en-US" sz="2400" b="1" dirty="0">
                <a:solidFill>
                  <a:schemeClr val="bg1"/>
                </a:solidFill>
                <a:latin typeface="Rockwell Extra Bold" panose="02060903040505020403" pitchFamily="18" charset="0"/>
              </a:rPr>
              <a:t>- Jordan declined Jordanian Option</a:t>
            </a:r>
            <a:endParaRPr lang="en-US" sz="2400" dirty="0">
              <a:solidFill>
                <a:schemeClr val="bg1"/>
              </a:solidFill>
            </a:endParaRPr>
          </a:p>
        </p:txBody>
      </p:sp>
    </p:spTree>
    <p:extLst>
      <p:ext uri="{BB962C8B-B14F-4D97-AF65-F5344CB8AC3E}">
        <p14:creationId xmlns:p14="http://schemas.microsoft.com/office/powerpoint/2010/main" val="368901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4">
            <a:extLst>
              <a:ext uri="{FF2B5EF4-FFF2-40B4-BE49-F238E27FC236}">
                <a16:creationId xmlns:a16="http://schemas.microsoft.com/office/drawing/2014/main" id="{BD8A4E9E-F992-4053-A2F9-C477675E4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38" y="642988"/>
            <a:ext cx="3017001" cy="5571543"/>
          </a:xfrm>
          <a:prstGeom prst="rect">
            <a:avLst/>
          </a:prstGeom>
        </p:spPr>
      </p:pic>
      <p:sp>
        <p:nvSpPr>
          <p:cNvPr id="2" name="Title 1">
            <a:extLst>
              <a:ext uri="{FF2B5EF4-FFF2-40B4-BE49-F238E27FC236}">
                <a16:creationId xmlns:a16="http://schemas.microsoft.com/office/drawing/2014/main" id="{C27434E4-0B45-4BCD-A138-F17DB80D543C}"/>
              </a:ext>
            </a:extLst>
          </p:cNvPr>
          <p:cNvSpPr>
            <a:spLocks noGrp="1"/>
          </p:cNvSpPr>
          <p:nvPr>
            <p:ph type="title"/>
          </p:nvPr>
        </p:nvSpPr>
        <p:spPr>
          <a:xfrm>
            <a:off x="4384039" y="365125"/>
            <a:ext cx="7164493" cy="1325563"/>
          </a:xfrm>
        </p:spPr>
        <p:txBody>
          <a:bodyPr>
            <a:normAutofit/>
          </a:bodyPr>
          <a:lstStyle/>
          <a:p>
            <a:pPr algn="ctr"/>
            <a:r>
              <a:rPr lang="en-US" dirty="0">
                <a:solidFill>
                  <a:schemeClr val="bg1"/>
                </a:solidFill>
                <a:latin typeface="Rockwell Extra Bold" panose="02060903040505020403" pitchFamily="18" charset="0"/>
              </a:rPr>
              <a:t>UN Resolution 242</a:t>
            </a:r>
          </a:p>
        </p:txBody>
      </p:sp>
      <p:sp>
        <p:nvSpPr>
          <p:cNvPr id="10" name="Content Placeholder 9"/>
          <p:cNvSpPr>
            <a:spLocks noGrp="1"/>
          </p:cNvSpPr>
          <p:nvPr>
            <p:ph idx="1"/>
          </p:nvPr>
        </p:nvSpPr>
        <p:spPr>
          <a:xfrm>
            <a:off x="4387515" y="2022601"/>
            <a:ext cx="7161017" cy="4154361"/>
          </a:xfrm>
        </p:spPr>
        <p:txBody>
          <a:bodyPr>
            <a:normAutofit lnSpcReduction="10000"/>
          </a:bodyPr>
          <a:lstStyle/>
          <a:p>
            <a:pPr marL="457200" indent="-457200">
              <a:buAutoNum type="arabicPeriod"/>
            </a:pPr>
            <a:r>
              <a:rPr lang="en-US" sz="2000" dirty="0">
                <a:solidFill>
                  <a:schemeClr val="bg1"/>
                </a:solidFill>
              </a:rPr>
              <a:t>“</a:t>
            </a:r>
            <a:r>
              <a:rPr lang="en-US" dirty="0">
                <a:solidFill>
                  <a:schemeClr val="bg1"/>
                </a:solidFill>
              </a:rPr>
              <a:t>Withdrawal of Israeli armed forces from territories occupied in the recent conflict”</a:t>
            </a:r>
            <a:r>
              <a:rPr lang="en-US" dirty="0"/>
              <a:t>”</a:t>
            </a:r>
          </a:p>
          <a:p>
            <a:pPr marL="457200" indent="-457200">
              <a:buAutoNum type="arabicPeriod"/>
            </a:pPr>
            <a:r>
              <a:rPr lang="en-US" dirty="0">
                <a:solidFill>
                  <a:schemeClr val="bg1"/>
                </a:solidFill>
              </a:rPr>
              <a:t>“Termination of all claims or states of belligerency and respect for and acknowledgment of the sovereignty, territorial integrity and political independence of every State in the area and their right to live in peace within secure and recognized boundaries free from threats or acts of force.“</a:t>
            </a:r>
          </a:p>
          <a:p>
            <a:pPr marL="457200" indent="-457200">
              <a:buAutoNum type="arabicPeriod"/>
            </a:pPr>
            <a:r>
              <a:rPr lang="en-US" dirty="0">
                <a:solidFill>
                  <a:schemeClr val="bg1"/>
                </a:solidFill>
              </a:rPr>
              <a:t>Direct Negotiation</a:t>
            </a:r>
          </a:p>
        </p:txBody>
      </p:sp>
      <p:sp>
        <p:nvSpPr>
          <p:cNvPr id="3" name="TextBox 2">
            <a:extLst>
              <a:ext uri="{FF2B5EF4-FFF2-40B4-BE49-F238E27FC236}">
                <a16:creationId xmlns:a16="http://schemas.microsoft.com/office/drawing/2014/main" id="{4E00A91F-C89C-4611-949E-73F35350097C}"/>
              </a:ext>
            </a:extLst>
          </p:cNvPr>
          <p:cNvSpPr txBox="1"/>
          <p:nvPr/>
        </p:nvSpPr>
        <p:spPr>
          <a:xfrm>
            <a:off x="4537710" y="6435090"/>
            <a:ext cx="6694170" cy="369332"/>
          </a:xfrm>
          <a:prstGeom prst="rect">
            <a:avLst/>
          </a:prstGeom>
          <a:noFill/>
        </p:spPr>
        <p:txBody>
          <a:bodyPr wrap="square" rtlCol="0">
            <a:spAutoFit/>
          </a:bodyPr>
          <a:lstStyle/>
          <a:p>
            <a:r>
              <a:rPr lang="en-US" dirty="0">
                <a:solidFill>
                  <a:schemeClr val="bg1"/>
                </a:solidFill>
              </a:rPr>
              <a:t>https://www.youtube.com/watch?v=SpkkdTFC5ek</a:t>
            </a:r>
          </a:p>
        </p:txBody>
      </p:sp>
    </p:spTree>
    <p:extLst>
      <p:ext uri="{BB962C8B-B14F-4D97-AF65-F5344CB8AC3E}">
        <p14:creationId xmlns:p14="http://schemas.microsoft.com/office/powerpoint/2010/main" val="14741015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1143</TotalTime>
  <Words>371</Words>
  <Application>Microsoft Office PowerPoint</Application>
  <PresentationFormat>Widescreen</PresentationFormat>
  <Paragraphs>57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Bell MT</vt:lpstr>
      <vt:lpstr>Calibri</vt:lpstr>
      <vt:lpstr>Calibri Light</vt:lpstr>
      <vt:lpstr>Rockwell Extra Bold</vt:lpstr>
      <vt:lpstr>Wingdings</vt:lpstr>
      <vt:lpstr>Office Theme</vt:lpstr>
      <vt:lpstr>PowerPoint Presentation</vt:lpstr>
      <vt:lpstr>PowerPoint Presentation</vt:lpstr>
      <vt:lpstr>The Israeli – Palestinian Conflict History In  10 Minutes</vt:lpstr>
      <vt:lpstr>PowerPoint Presentation</vt:lpstr>
      <vt:lpstr>THE MCMAHON - HUSSEIN CORRESPONDENCE 1915-1916 </vt:lpstr>
      <vt:lpstr>PowerPoint Presentation</vt:lpstr>
      <vt:lpstr>PowerPoint Presentation</vt:lpstr>
      <vt:lpstr>The Allon Plan –June, 1967 </vt:lpstr>
      <vt:lpstr>UN Resolution 242</vt:lpstr>
      <vt:lpstr>The Oslo Accords </vt:lpstr>
      <vt:lpstr>PowerPoint Presentation</vt:lpstr>
      <vt:lpstr>The Extremists</vt:lpstr>
      <vt:lpstr>PowerPoint Presentation</vt:lpstr>
      <vt:lpstr>The Thorny Issues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Amnon Zohar</dc:creator>
  <cp:lastModifiedBy>amnon zohar</cp:lastModifiedBy>
  <cp:revision>89</cp:revision>
  <dcterms:created xsi:type="dcterms:W3CDTF">2017-12-14T21:00:06Z</dcterms:created>
  <dcterms:modified xsi:type="dcterms:W3CDTF">2018-02-21T00:21:43Z</dcterms:modified>
</cp:coreProperties>
</file>