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327" r:id="rId4"/>
    <p:sldId id="313" r:id="rId5"/>
    <p:sldId id="321" r:id="rId6"/>
    <p:sldId id="322" r:id="rId7"/>
    <p:sldId id="317" r:id="rId8"/>
    <p:sldId id="318" r:id="rId9"/>
    <p:sldId id="319" r:id="rId10"/>
    <p:sldId id="323" r:id="rId11"/>
    <p:sldId id="320" r:id="rId12"/>
    <p:sldId id="324" r:id="rId13"/>
    <p:sldId id="326" r:id="rId14"/>
    <p:sldId id="32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4" d="100"/>
          <a:sy n="84"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55954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45470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65180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CB7-887A-4736-9856-0F86BEFA6926}"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35569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B84CB7-887A-4736-9856-0F86BEFA6926}"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239299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84CB7-887A-4736-9856-0F86BEFA6926}"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42332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84CB7-887A-4736-9856-0F86BEFA6926}"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82455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84CB7-887A-4736-9856-0F86BEFA6926}"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67695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84CB7-887A-4736-9856-0F86BEFA6926}"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292043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84CB7-887A-4736-9856-0F86BEFA6926}"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300058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84CB7-887A-4736-9856-0F86BEFA6926}"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6B26E-F2C3-42E0-BFEA-A7F78A6AFE32}" type="slidenum">
              <a:rPr lang="en-US" smtClean="0"/>
              <a:t>‹#›</a:t>
            </a:fld>
            <a:endParaRPr lang="en-US"/>
          </a:p>
        </p:txBody>
      </p:sp>
    </p:spTree>
    <p:extLst>
      <p:ext uri="{BB962C8B-B14F-4D97-AF65-F5344CB8AC3E}">
        <p14:creationId xmlns:p14="http://schemas.microsoft.com/office/powerpoint/2010/main" val="15683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84CB7-887A-4736-9856-0F86BEFA6926}"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6B26E-F2C3-42E0-BFEA-A7F78A6AFE32}" type="slidenum">
              <a:rPr lang="en-US" smtClean="0"/>
              <a:t>‹#›</a:t>
            </a:fld>
            <a:endParaRPr lang="en-US"/>
          </a:p>
        </p:txBody>
      </p:sp>
    </p:spTree>
    <p:extLst>
      <p:ext uri="{BB962C8B-B14F-4D97-AF65-F5344CB8AC3E}">
        <p14:creationId xmlns:p14="http://schemas.microsoft.com/office/powerpoint/2010/main" val="327423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XHn6bFRRA"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youtube.com/watch?v=kkIIxXfGK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0evyqo0yS3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41mDKk7uac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s://www.youtube.com/watch?v=E0uLbeQlwjw&amp;t=1s" TargetMode="External"/><Relationship Id="rId7" Type="http://schemas.openxmlformats.org/officeDocument/2006/relationships/hyperlink" Target="https://www.youtube.com/watch?v=yUbA4UNnj7A"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hyperlink" Target="https://www.youtube.com/watch?v=z2WlJe4mlSY" TargetMode="External"/><Relationship Id="rId10" Type="http://schemas.openxmlformats.org/officeDocument/2006/relationships/image" Target="../media/image8.jpg"/><Relationship Id="rId4" Type="http://schemas.openxmlformats.org/officeDocument/2006/relationships/image" Target="../media/image4.pn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yUbA4UNnj7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E0uLbeQlwjw&amp;t=1s"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mountain&#10;&#10;Description generated with high confidence">
            <a:extLst>
              <a:ext uri="{FF2B5EF4-FFF2-40B4-BE49-F238E27FC236}">
                <a16:creationId xmlns:a16="http://schemas.microsoft.com/office/drawing/2014/main" id="{16ADFAD5-174F-4817-9A23-1943F15280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004" r="1" b="1"/>
          <a:stretch/>
        </p:blipFill>
        <p:spPr>
          <a:xfrm>
            <a:off x="643467" y="643467"/>
            <a:ext cx="10905066" cy="5571066"/>
          </a:xfrm>
          <a:prstGeom prst="rect">
            <a:avLst/>
          </a:prstGeom>
        </p:spPr>
      </p:pic>
      <p:sp>
        <p:nvSpPr>
          <p:cNvPr id="6" name="TextBox 5">
            <a:extLst>
              <a:ext uri="{FF2B5EF4-FFF2-40B4-BE49-F238E27FC236}">
                <a16:creationId xmlns:a16="http://schemas.microsoft.com/office/drawing/2014/main" id="{D843EE65-52EE-41A2-ADDD-63816DB9150B}"/>
              </a:ext>
            </a:extLst>
          </p:cNvPr>
          <p:cNvSpPr txBox="1"/>
          <p:nvPr/>
        </p:nvSpPr>
        <p:spPr>
          <a:xfrm>
            <a:off x="801857" y="651959"/>
            <a:ext cx="10746676" cy="2308324"/>
          </a:xfrm>
          <a:prstGeom prst="rect">
            <a:avLst/>
          </a:prstGeom>
          <a:noFill/>
        </p:spPr>
        <p:txBody>
          <a:bodyPr wrap="square" rtlCol="0">
            <a:spAutoFit/>
          </a:bodyPr>
          <a:lstStyle/>
          <a:p>
            <a:r>
              <a:rPr lang="en-US" sz="9600" dirty="0">
                <a:solidFill>
                  <a:schemeClr val="bg1"/>
                </a:solidFill>
                <a:effectLst>
                  <a:outerShdw blurRad="38100" dist="38100" dir="2700000" algn="tl">
                    <a:srgbClr val="000000">
                      <a:alpha val="43137"/>
                    </a:srgbClr>
                  </a:outerShdw>
                </a:effectLst>
                <a:latin typeface="Rockwell Extra Bold" panose="02060903040505020403" pitchFamily="18" charset="0"/>
              </a:rPr>
              <a:t>War &amp; Peace</a:t>
            </a:r>
          </a:p>
          <a:p>
            <a:r>
              <a:rPr lang="en-US" sz="4800" dirty="0">
                <a:solidFill>
                  <a:schemeClr val="bg1"/>
                </a:solidFill>
                <a:latin typeface="Rockwell Extra Bold" panose="02060903040505020403" pitchFamily="18" charset="0"/>
              </a:rPr>
              <a:t>In The Middle East</a:t>
            </a:r>
          </a:p>
        </p:txBody>
      </p:sp>
      <p:sp>
        <p:nvSpPr>
          <p:cNvPr id="2" name="TextBox 1">
            <a:extLst>
              <a:ext uri="{FF2B5EF4-FFF2-40B4-BE49-F238E27FC236}">
                <a16:creationId xmlns:a16="http://schemas.microsoft.com/office/drawing/2014/main" id="{551E15BA-DB5D-4B6A-80A1-3770746C6F22}"/>
              </a:ext>
            </a:extLst>
          </p:cNvPr>
          <p:cNvSpPr txBox="1"/>
          <p:nvPr/>
        </p:nvSpPr>
        <p:spPr>
          <a:xfrm>
            <a:off x="801857" y="4972050"/>
            <a:ext cx="4261633" cy="646331"/>
          </a:xfrm>
          <a:prstGeom prst="rect">
            <a:avLst/>
          </a:prstGeom>
          <a:noFill/>
        </p:spPr>
        <p:txBody>
          <a:bodyPr wrap="square" rtlCol="0">
            <a:spAutoFit/>
          </a:bodyPr>
          <a:lstStyle/>
          <a:p>
            <a:r>
              <a:rPr lang="en-US" sz="3600" dirty="0">
                <a:solidFill>
                  <a:schemeClr val="bg1"/>
                </a:solidFill>
                <a:latin typeface="Rockwell Extra Bold" panose="02060903040505020403" pitchFamily="18" charset="0"/>
              </a:rPr>
              <a:t>Lecture #5</a:t>
            </a:r>
          </a:p>
        </p:txBody>
      </p:sp>
    </p:spTree>
    <p:extLst>
      <p:ext uri="{BB962C8B-B14F-4D97-AF65-F5344CB8AC3E}">
        <p14:creationId xmlns:p14="http://schemas.microsoft.com/office/powerpoint/2010/main" val="140656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7E40B4AC-DF50-4D80-A614-C2266CF93151}"/>
              </a:ext>
            </a:extLst>
          </p:cNvPr>
          <p:cNvPicPr>
            <a:picLocks noChangeAspect="1"/>
          </p:cNvPicPr>
          <p:nvPr/>
        </p:nvPicPr>
        <p:blipFill rotWithShape="1">
          <a:blip r:embed="rId2">
            <a:extLst>
              <a:ext uri="{28A0092B-C50C-407E-A947-70E740481C1C}">
                <a14:useLocalDpi xmlns:a14="http://schemas.microsoft.com/office/drawing/2010/main" val="0"/>
              </a:ext>
            </a:extLst>
          </a:blip>
          <a:srcRect t="8439" r="9091" b="65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93D4FBE3-6368-481A-A995-E61B26982EC2}"/>
              </a:ext>
            </a:extLst>
          </p:cNvPr>
          <p:cNvSpPr>
            <a:spLocks noGrp="1"/>
          </p:cNvSpPr>
          <p:nvPr>
            <p:ph type="title"/>
          </p:nvPr>
        </p:nvSpPr>
        <p:spPr>
          <a:xfrm>
            <a:off x="594805" y="640263"/>
            <a:ext cx="3759240" cy="1344975"/>
          </a:xfrm>
        </p:spPr>
        <p:txBody>
          <a:bodyPr>
            <a:normAutofit/>
          </a:bodyPr>
          <a:lstStyle/>
          <a:p>
            <a:r>
              <a:rPr lang="en-US" sz="4000" b="1" dirty="0">
                <a:latin typeface="Rockwell Extra Bold" panose="02060903040505020403" pitchFamily="18" charset="0"/>
              </a:rPr>
              <a:t>Refugee Camps</a:t>
            </a:r>
          </a:p>
        </p:txBody>
      </p:sp>
      <p:pic>
        <p:nvPicPr>
          <p:cNvPr id="7" name="Content Placeholder 6">
            <a:hlinkClick r:id="rId3"/>
            <a:extLst>
              <a:ext uri="{FF2B5EF4-FFF2-40B4-BE49-F238E27FC236}">
                <a16:creationId xmlns:a16="http://schemas.microsoft.com/office/drawing/2014/main" id="{EF45C70B-054B-4C9D-B763-A45018450CD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3725" y="2751686"/>
            <a:ext cx="3765550" cy="2513504"/>
          </a:xfrm>
        </p:spPr>
      </p:pic>
      <p:sp>
        <p:nvSpPr>
          <p:cNvPr id="2" name="TextBox 1">
            <a:extLst>
              <a:ext uri="{FF2B5EF4-FFF2-40B4-BE49-F238E27FC236}">
                <a16:creationId xmlns:a16="http://schemas.microsoft.com/office/drawing/2014/main" id="{9F1B9DE1-BFDF-4CA5-8FAA-6833A0D9B264}"/>
              </a:ext>
            </a:extLst>
          </p:cNvPr>
          <p:cNvSpPr txBox="1"/>
          <p:nvPr/>
        </p:nvSpPr>
        <p:spPr>
          <a:xfrm>
            <a:off x="5257800" y="640081"/>
            <a:ext cx="6206490" cy="646331"/>
          </a:xfrm>
          <a:prstGeom prst="rect">
            <a:avLst/>
          </a:prstGeom>
          <a:noFill/>
        </p:spPr>
        <p:txBody>
          <a:bodyPr wrap="square" rtlCol="0">
            <a:spAutoFit/>
          </a:bodyPr>
          <a:lstStyle/>
          <a:p>
            <a:r>
              <a:rPr lang="en-US" b="1" dirty="0">
                <a:solidFill>
                  <a:srgbClr val="FF0000"/>
                </a:solidFill>
              </a:rPr>
              <a:t>https://www.youtube.com/watch?v=g-XHn6bFRRA&amp;t=135s</a:t>
            </a:r>
          </a:p>
          <a:p>
            <a:endParaRPr lang="en-US" dirty="0"/>
          </a:p>
        </p:txBody>
      </p:sp>
    </p:spTree>
    <p:extLst>
      <p:ext uri="{BB962C8B-B14F-4D97-AF65-F5344CB8AC3E}">
        <p14:creationId xmlns:p14="http://schemas.microsoft.com/office/powerpoint/2010/main" val="394748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D303BC3B-BA65-4109-90D2-6BD1CD299051}"/>
              </a:ext>
            </a:extLst>
          </p:cNvPr>
          <p:cNvPicPr>
            <a:picLocks noChangeAspect="1"/>
          </p:cNvPicPr>
          <p:nvPr/>
        </p:nvPicPr>
        <p:blipFill rotWithShape="1">
          <a:blip r:embed="rId2">
            <a:extLst>
              <a:ext uri="{28A0092B-C50C-407E-A947-70E740481C1C}">
                <a14:useLocalDpi xmlns:a14="http://schemas.microsoft.com/office/drawing/2010/main" val="0"/>
              </a:ext>
            </a:extLst>
          </a:blip>
          <a:srcRect t="3410" r="2" b="11159"/>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6" name="Content Placeholder 8">
            <a:extLst>
              <a:ext uri="{FF2B5EF4-FFF2-40B4-BE49-F238E27FC236}">
                <a16:creationId xmlns:a16="http://schemas.microsoft.com/office/drawing/2014/main" id="{B963B0AA-54FA-4ABE-97B3-DC8243C4D2E5}"/>
              </a:ext>
            </a:extLst>
          </p:cNvPr>
          <p:cNvPicPr>
            <a:picLocks noChangeAspect="1"/>
          </p:cNvPicPr>
          <p:nvPr/>
        </p:nvPicPr>
        <p:blipFill rotWithShape="1">
          <a:blip r:embed="rId3">
            <a:extLst>
              <a:ext uri="{28A0092B-C50C-407E-A947-70E740481C1C}">
                <a14:useLocalDpi xmlns:a14="http://schemas.microsoft.com/office/drawing/2010/main" val="0"/>
              </a:ext>
            </a:extLst>
          </a:blip>
          <a:srcRect t="28254" r="-2" b="11671"/>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le 1">
            <a:extLst>
              <a:ext uri="{FF2B5EF4-FFF2-40B4-BE49-F238E27FC236}">
                <a16:creationId xmlns:a16="http://schemas.microsoft.com/office/drawing/2014/main" id="{14FEFE01-3739-498A-A523-30A424B0E197}"/>
              </a:ext>
            </a:extLst>
          </p:cNvPr>
          <p:cNvSpPr>
            <a:spLocks noGrp="1"/>
          </p:cNvSpPr>
          <p:nvPr>
            <p:ph type="title"/>
          </p:nvPr>
        </p:nvSpPr>
        <p:spPr>
          <a:xfrm>
            <a:off x="838200" y="365125"/>
            <a:ext cx="10515600" cy="1325563"/>
          </a:xfrm>
        </p:spPr>
        <p:txBody>
          <a:bodyPr>
            <a:normAutofit/>
          </a:bodyPr>
          <a:lstStyle/>
          <a:p>
            <a:pPr algn="ctr"/>
            <a:r>
              <a:rPr lang="en-US" sz="6000" b="1" dirty="0">
                <a:effectLst>
                  <a:outerShdw blurRad="38100" dist="38100" dir="2700000" algn="tl">
                    <a:srgbClr val="000000">
                      <a:alpha val="43137"/>
                    </a:srgbClr>
                  </a:outerShdw>
                </a:effectLst>
                <a:latin typeface="Rockwell Extra Bold" panose="02060903040505020403" pitchFamily="18" charset="0"/>
              </a:rPr>
              <a:t>Security</a:t>
            </a:r>
            <a:endParaRPr lang="en-US" sz="6000" b="1" dirty="0">
              <a:solidFill>
                <a:srgbClr val="0070C0"/>
              </a:solidFill>
              <a:effectLst>
                <a:outerShdw blurRad="38100" dist="38100" dir="2700000" algn="tl">
                  <a:srgbClr val="000000">
                    <a:alpha val="43137"/>
                  </a:srgbClr>
                </a:outerShdw>
              </a:effectLst>
              <a:latin typeface="Rockwell Extra Bold" panose="02060903040505020403" pitchFamily="18" charset="0"/>
            </a:endParaRPr>
          </a:p>
        </p:txBody>
      </p:sp>
      <p:pic>
        <p:nvPicPr>
          <p:cNvPr id="28" name="Content Placeholder 27">
            <a:hlinkClick r:id="rId4"/>
            <a:extLst>
              <a:ext uri="{FF2B5EF4-FFF2-40B4-BE49-F238E27FC236}">
                <a16:creationId xmlns:a16="http://schemas.microsoft.com/office/drawing/2014/main" id="{9B5A1EFC-3CC9-4524-90EA-C17311AE464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7486" y="1855279"/>
            <a:ext cx="5591105" cy="3773996"/>
          </a:xfrm>
        </p:spPr>
      </p:pic>
      <p:sp>
        <p:nvSpPr>
          <p:cNvPr id="30" name="TextBox 29">
            <a:extLst>
              <a:ext uri="{FF2B5EF4-FFF2-40B4-BE49-F238E27FC236}">
                <a16:creationId xmlns:a16="http://schemas.microsoft.com/office/drawing/2014/main" id="{72FFD136-EB0F-4705-96EF-56AD09EAC8B6}"/>
              </a:ext>
            </a:extLst>
          </p:cNvPr>
          <p:cNvSpPr txBox="1"/>
          <p:nvPr/>
        </p:nvSpPr>
        <p:spPr>
          <a:xfrm flipH="1">
            <a:off x="233205" y="5955030"/>
            <a:ext cx="5013165" cy="646331"/>
          </a:xfrm>
          <a:prstGeom prst="rect">
            <a:avLst/>
          </a:prstGeom>
          <a:noFill/>
        </p:spPr>
        <p:txBody>
          <a:bodyPr wrap="square" rtlCol="0">
            <a:spAutoFit/>
          </a:bodyPr>
          <a:lstStyle/>
          <a:p>
            <a:r>
              <a:rPr lang="en-US" b="1" dirty="0">
                <a:solidFill>
                  <a:srgbClr val="0070C0"/>
                </a:solidFill>
                <a:effectLst>
                  <a:outerShdw blurRad="38100" dist="38100" dir="2700000" algn="tl">
                    <a:srgbClr val="000000">
                      <a:alpha val="43137"/>
                    </a:srgbClr>
                  </a:outerShdw>
                </a:effectLst>
              </a:rPr>
              <a:t>Defensible Borders, de-militarization, Security Co-operation, Time limited presence</a:t>
            </a:r>
            <a:endParaRPr lang="en-US" dirty="0"/>
          </a:p>
        </p:txBody>
      </p:sp>
      <p:sp>
        <p:nvSpPr>
          <p:cNvPr id="3" name="TextBox 2">
            <a:extLst>
              <a:ext uri="{FF2B5EF4-FFF2-40B4-BE49-F238E27FC236}">
                <a16:creationId xmlns:a16="http://schemas.microsoft.com/office/drawing/2014/main" id="{37E02C14-7434-47B5-A51C-634B196D8FBF}"/>
              </a:ext>
            </a:extLst>
          </p:cNvPr>
          <p:cNvSpPr txBox="1"/>
          <p:nvPr/>
        </p:nvSpPr>
        <p:spPr>
          <a:xfrm>
            <a:off x="548640" y="365125"/>
            <a:ext cx="10206990" cy="369332"/>
          </a:xfrm>
          <a:prstGeom prst="rect">
            <a:avLst/>
          </a:prstGeom>
          <a:noFill/>
        </p:spPr>
        <p:txBody>
          <a:bodyPr wrap="square" rtlCol="0">
            <a:spAutoFit/>
          </a:bodyPr>
          <a:lstStyle/>
          <a:p>
            <a:r>
              <a:rPr lang="en-US" dirty="0"/>
              <a:t>https://www.youtube.com/watch?v=kkIIxXfGKAU</a:t>
            </a:r>
          </a:p>
        </p:txBody>
      </p:sp>
    </p:spTree>
    <p:extLst>
      <p:ext uri="{BB962C8B-B14F-4D97-AF65-F5344CB8AC3E}">
        <p14:creationId xmlns:p14="http://schemas.microsoft.com/office/powerpoint/2010/main" val="385070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A9E4018-98CB-4323-A2B2-5B497DFA3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928930"/>
            <a:ext cx="5455917" cy="2755238"/>
          </a:xfrm>
          <a:prstGeom prst="rect">
            <a:avLst/>
          </a:prstGeom>
        </p:spPr>
      </p:pic>
      <p:pic>
        <p:nvPicPr>
          <p:cNvPr id="4" name="Content Placeholder 3">
            <a:extLst>
              <a:ext uri="{FF2B5EF4-FFF2-40B4-BE49-F238E27FC236}">
                <a16:creationId xmlns:a16="http://schemas.microsoft.com/office/drawing/2014/main" id="{FF7ACE9F-A625-4EB7-9D8A-32C8884B09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16043" y="942570"/>
            <a:ext cx="5455917" cy="2727958"/>
          </a:xfrm>
          <a:prstGeom prst="rect">
            <a:avLst/>
          </a:prstGeom>
        </p:spPr>
      </p:pic>
      <p:sp>
        <p:nvSpPr>
          <p:cNvPr id="2" name="Title 1">
            <a:extLst>
              <a:ext uri="{FF2B5EF4-FFF2-40B4-BE49-F238E27FC236}">
                <a16:creationId xmlns:a16="http://schemas.microsoft.com/office/drawing/2014/main" id="{426A57AB-8065-4F98-8F41-11EF3AC1D14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dirty="0">
                <a:solidFill>
                  <a:schemeClr val="bg1"/>
                </a:solidFill>
                <a:latin typeface="Rockwell Extra Bold" panose="02060903040505020403" pitchFamily="18" charset="0"/>
                <a:hlinkClick r:id="rId4"/>
              </a:rPr>
              <a:t>Jerusalem</a:t>
            </a:r>
            <a:endParaRPr lang="en-US" sz="5400" b="1" dirty="0">
              <a:solidFill>
                <a:schemeClr val="bg1"/>
              </a:solidFill>
              <a:latin typeface="Rockwell Extra Bold" panose="02060903040505020403" pitchFamily="18" charset="0"/>
            </a:endParaRPr>
          </a:p>
        </p:txBody>
      </p:sp>
      <p:sp>
        <p:nvSpPr>
          <p:cNvPr id="3" name="TextBox 2">
            <a:extLst>
              <a:ext uri="{FF2B5EF4-FFF2-40B4-BE49-F238E27FC236}">
                <a16:creationId xmlns:a16="http://schemas.microsoft.com/office/drawing/2014/main" id="{3915BA69-E771-4587-BE6F-1E42AC21E19D}"/>
              </a:ext>
            </a:extLst>
          </p:cNvPr>
          <p:cNvSpPr txBox="1"/>
          <p:nvPr/>
        </p:nvSpPr>
        <p:spPr>
          <a:xfrm>
            <a:off x="857250" y="342900"/>
            <a:ext cx="8766806" cy="369332"/>
          </a:xfrm>
          <a:prstGeom prst="rect">
            <a:avLst/>
          </a:prstGeom>
          <a:noFill/>
        </p:spPr>
        <p:txBody>
          <a:bodyPr wrap="square" rtlCol="0">
            <a:spAutoFit/>
          </a:bodyPr>
          <a:lstStyle/>
          <a:p>
            <a:r>
              <a:rPr lang="en-US" dirty="0"/>
              <a:t>https://www.youtube.com/watch?v=0evyqo0yS34</a:t>
            </a:r>
          </a:p>
        </p:txBody>
      </p:sp>
    </p:spTree>
    <p:extLst>
      <p:ext uri="{BB962C8B-B14F-4D97-AF65-F5344CB8AC3E}">
        <p14:creationId xmlns:p14="http://schemas.microsoft.com/office/powerpoint/2010/main" val="338691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hlinkClick r:id="rId2"/>
            <a:extLst>
              <a:ext uri="{FF2B5EF4-FFF2-40B4-BE49-F238E27FC236}">
                <a16:creationId xmlns:a16="http://schemas.microsoft.com/office/drawing/2014/main" id="{26EB3049-A35E-416D-B8CB-78B54F874D6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445" r="-1"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069DE259-C097-470E-A5F2-24D082D91422}"/>
              </a:ext>
            </a:extLst>
          </p:cNvPr>
          <p:cNvSpPr txBox="1"/>
          <p:nvPr/>
        </p:nvSpPr>
        <p:spPr>
          <a:xfrm>
            <a:off x="3268980" y="6126480"/>
            <a:ext cx="6240780" cy="369332"/>
          </a:xfrm>
          <a:prstGeom prst="rect">
            <a:avLst/>
          </a:prstGeom>
          <a:noFill/>
        </p:spPr>
        <p:txBody>
          <a:bodyPr wrap="square" rtlCol="0">
            <a:spAutoFit/>
          </a:bodyPr>
          <a:lstStyle/>
          <a:p>
            <a:r>
              <a:rPr lang="en-US" b="1" dirty="0">
                <a:solidFill>
                  <a:schemeClr val="bg1"/>
                </a:solidFill>
              </a:rPr>
              <a:t>https://www.youtube.com/watch?v=S3NV5taFoWc&amp;t=7s</a:t>
            </a:r>
          </a:p>
        </p:txBody>
      </p:sp>
    </p:spTree>
    <p:extLst>
      <p:ext uri="{BB962C8B-B14F-4D97-AF65-F5344CB8AC3E}">
        <p14:creationId xmlns:p14="http://schemas.microsoft.com/office/powerpoint/2010/main" val="364005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A picture containing nature&#10;&#10;Description generated with high confidence">
            <a:extLst>
              <a:ext uri="{FF2B5EF4-FFF2-40B4-BE49-F238E27FC236}">
                <a16:creationId xmlns:a16="http://schemas.microsoft.com/office/drawing/2014/main" id="{900A7D7D-6FA8-493F-89E3-BDFFD59C82D7}"/>
              </a:ext>
            </a:extLst>
          </p:cNvPr>
          <p:cNvPicPr>
            <a:picLocks noGrp="1" noChangeAspect="1"/>
          </p:cNvPicPr>
          <p:nvPr>
            <p:ph idx="1"/>
          </p:nvPr>
        </p:nvPicPr>
        <p:blipFill rotWithShape="1">
          <a:blip r:embed="rId2"/>
          <a:srcRect t="6262" r="1" b="1"/>
          <a:stretch/>
        </p:blipFill>
        <p:spPr>
          <a:xfrm>
            <a:off x="643467" y="643467"/>
            <a:ext cx="10905066" cy="5571066"/>
          </a:xfrm>
          <a:prstGeom prst="rect">
            <a:avLst/>
          </a:prstGeom>
        </p:spPr>
      </p:pic>
      <p:sp>
        <p:nvSpPr>
          <p:cNvPr id="2" name="TextBox 1">
            <a:extLst>
              <a:ext uri="{FF2B5EF4-FFF2-40B4-BE49-F238E27FC236}">
                <a16:creationId xmlns:a16="http://schemas.microsoft.com/office/drawing/2014/main" id="{223EC645-30E1-4BC0-BE97-FEA832FD1A3C}"/>
              </a:ext>
            </a:extLst>
          </p:cNvPr>
          <p:cNvSpPr txBox="1"/>
          <p:nvPr/>
        </p:nvSpPr>
        <p:spPr>
          <a:xfrm>
            <a:off x="1308295" y="3798268"/>
            <a:ext cx="10438228" cy="830997"/>
          </a:xfrm>
          <a:prstGeom prst="rect">
            <a:avLst/>
          </a:prstGeom>
          <a:noFill/>
        </p:spPr>
        <p:txBody>
          <a:bodyPr wrap="square" rtlCol="0">
            <a:spAutoFit/>
          </a:bodyPr>
          <a:lstStyle/>
          <a:p>
            <a:r>
              <a:rPr lang="en-US" sz="2400" dirty="0">
                <a:solidFill>
                  <a:schemeClr val="bg1"/>
                </a:solidFill>
                <a:latin typeface="Footlight MT Light" panose="0204060206030A020304" pitchFamily="18" charset="0"/>
              </a:rPr>
              <a:t>The World and the Middle East</a:t>
            </a:r>
          </a:p>
          <a:p>
            <a:r>
              <a:rPr lang="en-US" sz="2400" dirty="0">
                <a:solidFill>
                  <a:schemeClr val="bg1"/>
                </a:solidFill>
                <a:latin typeface="Footlight MT Light" panose="0204060206030A020304" pitchFamily="18" charset="0"/>
              </a:rPr>
              <a:t>USA, RUSSIA,CHINA, EUROPEAN UNION, TURKEY, IRAN, SAUDI</a:t>
            </a:r>
          </a:p>
        </p:txBody>
      </p:sp>
    </p:spTree>
    <p:extLst>
      <p:ext uri="{BB962C8B-B14F-4D97-AF65-F5344CB8AC3E}">
        <p14:creationId xmlns:p14="http://schemas.microsoft.com/office/powerpoint/2010/main" val="280408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dog drinking water from a beach&#10;&#10;Description generated with high confidence">
            <a:extLst>
              <a:ext uri="{FF2B5EF4-FFF2-40B4-BE49-F238E27FC236}">
                <a16:creationId xmlns:a16="http://schemas.microsoft.com/office/drawing/2014/main" id="{0F8010AB-3DDA-40D2-974B-26F8402083F1}"/>
              </a:ext>
            </a:extLst>
          </p:cNvPr>
          <p:cNvPicPr>
            <a:picLocks noChangeAspect="1"/>
          </p:cNvPicPr>
          <p:nvPr/>
        </p:nvPicPr>
        <p:blipFill rotWithShape="1">
          <a:blip r:embed="rId2"/>
          <a:srcRect r="170" b="-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22883F92-9737-43FD-8B48-A3267E8CC977}"/>
              </a:ext>
            </a:extLst>
          </p:cNvPr>
          <p:cNvSpPr/>
          <p:nvPr/>
        </p:nvSpPr>
        <p:spPr>
          <a:xfrm>
            <a:off x="1749287" y="3244334"/>
            <a:ext cx="8560904" cy="369332"/>
          </a:xfrm>
          <a:prstGeom prst="rect">
            <a:avLst/>
          </a:prstGeom>
        </p:spPr>
        <p:txBody>
          <a:bodyPr wrap="square">
            <a:spAutoFit/>
          </a:bodyPr>
          <a:lstStyle/>
          <a:p>
            <a:pPr>
              <a:spcAft>
                <a:spcPts val="600"/>
              </a:spcAft>
            </a:pPr>
            <a:r>
              <a:rPr lang="en-US" dirty="0"/>
              <a:t> </a:t>
            </a:r>
            <a:endParaRPr lang="en-US"/>
          </a:p>
        </p:txBody>
      </p:sp>
      <p:sp>
        <p:nvSpPr>
          <p:cNvPr id="10" name="TextBox 9">
            <a:extLst>
              <a:ext uri="{FF2B5EF4-FFF2-40B4-BE49-F238E27FC236}">
                <a16:creationId xmlns:a16="http://schemas.microsoft.com/office/drawing/2014/main" id="{CC4CFFC7-0F15-40AD-AAE9-D42F9539A127}"/>
              </a:ext>
            </a:extLst>
          </p:cNvPr>
          <p:cNvSpPr txBox="1"/>
          <p:nvPr/>
        </p:nvSpPr>
        <p:spPr>
          <a:xfrm>
            <a:off x="2001078" y="1497496"/>
            <a:ext cx="45719" cy="369332"/>
          </a:xfrm>
          <a:prstGeom prst="rect">
            <a:avLst/>
          </a:prstGeom>
          <a:noFill/>
        </p:spPr>
        <p:txBody>
          <a:bodyPr wrap="square" rtlCol="0">
            <a:spAutoFit/>
          </a:bodyPr>
          <a:lstStyle/>
          <a:p>
            <a:pPr>
              <a:spcAft>
                <a:spcPts val="600"/>
              </a:spcAft>
            </a:pPr>
            <a:r>
              <a:rPr lang="en-US" dirty="0"/>
              <a:t>  </a:t>
            </a:r>
            <a:endParaRPr lang="en-US"/>
          </a:p>
        </p:txBody>
      </p:sp>
      <p:sp>
        <p:nvSpPr>
          <p:cNvPr id="12" name="TextBox 11">
            <a:extLst>
              <a:ext uri="{FF2B5EF4-FFF2-40B4-BE49-F238E27FC236}">
                <a16:creationId xmlns:a16="http://schemas.microsoft.com/office/drawing/2014/main" id="{9CF1CE57-E2BB-49EB-A5ED-EFDA9D0A1CC3}"/>
              </a:ext>
            </a:extLst>
          </p:cNvPr>
          <p:cNvSpPr txBox="1"/>
          <p:nvPr/>
        </p:nvSpPr>
        <p:spPr>
          <a:xfrm>
            <a:off x="914400" y="1404730"/>
            <a:ext cx="10634133" cy="5693866"/>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chemeClr val="bg1"/>
                </a:solidFill>
                <a:latin typeface="Rockwell Extra Bold" panose="02060903040505020403" pitchFamily="18" charset="0"/>
              </a:rPr>
              <a:t>Last week today</a:t>
            </a:r>
          </a:p>
          <a:p>
            <a:pPr marL="457200" indent="-457200">
              <a:buFont typeface="Wingdings" panose="05000000000000000000" pitchFamily="2" charset="2"/>
              <a:buChar char="ü"/>
            </a:pPr>
            <a:r>
              <a:rPr lang="en-US" sz="2800" dirty="0">
                <a:solidFill>
                  <a:schemeClr val="bg1"/>
                </a:solidFill>
                <a:latin typeface="Rockwell Extra Bold" panose="02060903040505020403" pitchFamily="18" charset="0"/>
              </a:rPr>
              <a:t>The Israeli – Palestinian Conflict – Part II</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Settlements</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Jerusalem</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Borders</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Security</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Statehood</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Right of Return</a:t>
            </a:r>
          </a:p>
          <a:p>
            <a:pPr marL="914400" lvl="1" indent="-457200">
              <a:buFont typeface="Wingdings" panose="05000000000000000000" pitchFamily="2" charset="2"/>
              <a:buChar char="ü"/>
            </a:pPr>
            <a:r>
              <a:rPr lang="en-US" sz="2800" dirty="0">
                <a:solidFill>
                  <a:schemeClr val="bg1"/>
                </a:solidFill>
                <a:latin typeface="Rockwell Extra Bold" panose="02060903040505020403" pitchFamily="18" charset="0"/>
              </a:rPr>
              <a:t>Refugees Resettlement</a:t>
            </a:r>
          </a:p>
          <a:p>
            <a:pPr lvl="1"/>
            <a:endParaRPr lang="en-US" sz="2800" dirty="0">
              <a:solidFill>
                <a:schemeClr val="bg1"/>
              </a:solidFill>
              <a:latin typeface="Rockwell Extra Bold" panose="02060903040505020403" pitchFamily="18" charset="0"/>
            </a:endParaRPr>
          </a:p>
          <a:p>
            <a:pPr lvl="1"/>
            <a:r>
              <a:rPr lang="en-US" sz="2800" dirty="0">
                <a:solidFill>
                  <a:schemeClr val="bg1"/>
                </a:solidFill>
                <a:latin typeface="Rockwell Extra Bold" panose="02060903040505020403" pitchFamily="18" charset="0"/>
              </a:rPr>
              <a:t>Discussion Q&amp;A</a:t>
            </a:r>
          </a:p>
          <a:p>
            <a:pPr marL="285750" indent="-285750">
              <a:buFont typeface="Wingdings" panose="05000000000000000000" pitchFamily="2" charset="2"/>
              <a:buChar char="ü"/>
            </a:pPr>
            <a:endParaRPr lang="en-US" sz="2800" dirty="0">
              <a:solidFill>
                <a:schemeClr val="bg1"/>
              </a:solidFill>
              <a:latin typeface="Rockwell Extra Bold" panose="02060903040505020403" pitchFamily="18" charset="0"/>
            </a:endParaRPr>
          </a:p>
          <a:p>
            <a:pPr lvl="1"/>
            <a:r>
              <a:rPr lang="en-US" sz="2800" dirty="0">
                <a:solidFill>
                  <a:schemeClr val="bg1"/>
                </a:solidFill>
                <a:latin typeface="Rockwell Extra Bold" panose="02060903040505020403" pitchFamily="18" charset="0"/>
              </a:rPr>
              <a:t> </a:t>
            </a:r>
          </a:p>
        </p:txBody>
      </p:sp>
    </p:spTree>
    <p:extLst>
      <p:ext uri="{BB962C8B-B14F-4D97-AF65-F5344CB8AC3E}">
        <p14:creationId xmlns:p14="http://schemas.microsoft.com/office/powerpoint/2010/main" val="272216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A9FE-48C0-4246-87D5-B5CD3C8451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AB8FE4-D0C0-4C56-A14D-C39659839C7D}"/>
              </a:ext>
            </a:extLst>
          </p:cNvPr>
          <p:cNvSpPr>
            <a:spLocks noGrp="1"/>
          </p:cNvSpPr>
          <p:nvPr>
            <p:ph idx="1"/>
          </p:nvPr>
        </p:nvSpPr>
        <p:spPr/>
        <p:txBody>
          <a:bodyPr/>
          <a:lstStyle/>
          <a:p>
            <a:r>
              <a:rPr lang="en-US" dirty="0"/>
              <a:t>https://www.youtube.com/watch?v=ECscKICzsJ0</a:t>
            </a:r>
          </a:p>
        </p:txBody>
      </p:sp>
    </p:spTree>
    <p:extLst>
      <p:ext uri="{BB962C8B-B14F-4D97-AF65-F5344CB8AC3E}">
        <p14:creationId xmlns:p14="http://schemas.microsoft.com/office/powerpoint/2010/main" val="10103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9301-1C24-4BA4-803D-E78F369377C1}"/>
              </a:ext>
            </a:extLst>
          </p:cNvPr>
          <p:cNvSpPr>
            <a:spLocks noGrp="1"/>
          </p:cNvSpPr>
          <p:nvPr>
            <p:ph type="title"/>
          </p:nvPr>
        </p:nvSpPr>
        <p:spPr/>
        <p:txBody>
          <a:bodyPr/>
          <a:lstStyle/>
          <a:p>
            <a:pPr algn="ctr"/>
            <a:r>
              <a:rPr lang="en-US" dirty="0">
                <a:latin typeface="Rockwell Extra Bold" panose="02060903040505020403" pitchFamily="18" charset="0"/>
              </a:rPr>
              <a:t>The Thorny Issues </a:t>
            </a:r>
          </a:p>
        </p:txBody>
      </p:sp>
      <p:pic>
        <p:nvPicPr>
          <p:cNvPr id="5" name="Content Placeholder 4">
            <a:extLst>
              <a:ext uri="{FF2B5EF4-FFF2-40B4-BE49-F238E27FC236}">
                <a16:creationId xmlns:a16="http://schemas.microsoft.com/office/drawing/2014/main" id="{A8272047-E7F1-4CA3-934B-7DDD3EB1DD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9729" y="1352756"/>
            <a:ext cx="4043560" cy="2034456"/>
          </a:xfrm>
        </p:spPr>
      </p:pic>
      <p:pic>
        <p:nvPicPr>
          <p:cNvPr id="9" name="Picture 8">
            <a:hlinkClick r:id="rId3"/>
            <a:extLst>
              <a:ext uri="{FF2B5EF4-FFF2-40B4-BE49-F238E27FC236}">
                <a16:creationId xmlns:a16="http://schemas.microsoft.com/office/drawing/2014/main" id="{76E3302A-1A02-4F1D-9B17-769CC119E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22" y="3064194"/>
            <a:ext cx="2776549" cy="1386102"/>
          </a:xfrm>
          <a:prstGeom prst="rect">
            <a:avLst/>
          </a:prstGeom>
        </p:spPr>
      </p:pic>
      <p:pic>
        <p:nvPicPr>
          <p:cNvPr id="11" name="Picture 10">
            <a:hlinkClick r:id="rId5"/>
            <a:extLst>
              <a:ext uri="{FF2B5EF4-FFF2-40B4-BE49-F238E27FC236}">
                <a16:creationId xmlns:a16="http://schemas.microsoft.com/office/drawing/2014/main" id="{0941CA4A-1B21-4C09-AD8D-F3CC3AFD8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79" y="4832826"/>
            <a:ext cx="2924597" cy="1480750"/>
          </a:xfrm>
          <a:prstGeom prst="rect">
            <a:avLst/>
          </a:prstGeom>
        </p:spPr>
      </p:pic>
      <p:pic>
        <p:nvPicPr>
          <p:cNvPr id="13" name="Picture 12">
            <a:hlinkClick r:id="rId7"/>
            <a:extLst>
              <a:ext uri="{FF2B5EF4-FFF2-40B4-BE49-F238E27FC236}">
                <a16:creationId xmlns:a16="http://schemas.microsoft.com/office/drawing/2014/main" id="{FE09E7A5-FE92-460D-9249-3608F32D08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164" y="351491"/>
            <a:ext cx="2792507" cy="2382358"/>
          </a:xfrm>
          <a:prstGeom prst="rect">
            <a:avLst/>
          </a:prstGeom>
        </p:spPr>
      </p:pic>
      <p:pic>
        <p:nvPicPr>
          <p:cNvPr id="15" name="Picture 14">
            <a:extLst>
              <a:ext uri="{FF2B5EF4-FFF2-40B4-BE49-F238E27FC236}">
                <a16:creationId xmlns:a16="http://schemas.microsoft.com/office/drawing/2014/main" id="{88ADFCB1-8EB9-445C-B9B2-221E270E68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8818" y="4011930"/>
            <a:ext cx="2710949" cy="2030595"/>
          </a:xfrm>
          <a:prstGeom prst="rect">
            <a:avLst/>
          </a:prstGeom>
        </p:spPr>
      </p:pic>
      <p:pic>
        <p:nvPicPr>
          <p:cNvPr id="17" name="Picture 16">
            <a:extLst>
              <a:ext uri="{FF2B5EF4-FFF2-40B4-BE49-F238E27FC236}">
                <a16:creationId xmlns:a16="http://schemas.microsoft.com/office/drawing/2014/main" id="{09F0D4F1-C29B-4F28-9CE3-A53C526C73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0863" y="3832631"/>
            <a:ext cx="3870274" cy="2480945"/>
          </a:xfrm>
          <a:prstGeom prst="rect">
            <a:avLst/>
          </a:prstGeom>
        </p:spPr>
      </p:pic>
      <p:pic>
        <p:nvPicPr>
          <p:cNvPr id="19" name="Picture 18">
            <a:extLst>
              <a:ext uri="{FF2B5EF4-FFF2-40B4-BE49-F238E27FC236}">
                <a16:creationId xmlns:a16="http://schemas.microsoft.com/office/drawing/2014/main" id="{93613217-65CA-47C6-9587-DB376DBA28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8818" y="1301034"/>
            <a:ext cx="2647504" cy="1847850"/>
          </a:xfrm>
          <a:prstGeom prst="rect">
            <a:avLst/>
          </a:prstGeom>
        </p:spPr>
      </p:pic>
      <p:sp>
        <p:nvSpPr>
          <p:cNvPr id="20" name="TextBox 19">
            <a:extLst>
              <a:ext uri="{FF2B5EF4-FFF2-40B4-BE49-F238E27FC236}">
                <a16:creationId xmlns:a16="http://schemas.microsoft.com/office/drawing/2014/main" id="{C2ED0E5D-41A8-4E17-A8C9-7A15FCBC2623}"/>
              </a:ext>
            </a:extLst>
          </p:cNvPr>
          <p:cNvSpPr txBox="1"/>
          <p:nvPr/>
        </p:nvSpPr>
        <p:spPr>
          <a:xfrm>
            <a:off x="207122" y="2720340"/>
            <a:ext cx="268466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Borders</a:t>
            </a:r>
          </a:p>
        </p:txBody>
      </p:sp>
      <p:sp>
        <p:nvSpPr>
          <p:cNvPr id="22" name="TextBox 21">
            <a:extLst>
              <a:ext uri="{FF2B5EF4-FFF2-40B4-BE49-F238E27FC236}">
                <a16:creationId xmlns:a16="http://schemas.microsoft.com/office/drawing/2014/main" id="{7193D8C7-CE20-4203-8565-B7B006651316}"/>
              </a:ext>
            </a:extLst>
          </p:cNvPr>
          <p:cNvSpPr txBox="1"/>
          <p:nvPr/>
        </p:nvSpPr>
        <p:spPr>
          <a:xfrm>
            <a:off x="191165" y="4503420"/>
            <a:ext cx="279250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Settlements</a:t>
            </a:r>
          </a:p>
        </p:txBody>
      </p:sp>
      <p:sp>
        <p:nvSpPr>
          <p:cNvPr id="23" name="TextBox 22">
            <a:extLst>
              <a:ext uri="{FF2B5EF4-FFF2-40B4-BE49-F238E27FC236}">
                <a16:creationId xmlns:a16="http://schemas.microsoft.com/office/drawing/2014/main" id="{074A2D1E-CA7E-4AC7-800E-A0344087943B}"/>
              </a:ext>
            </a:extLst>
          </p:cNvPr>
          <p:cNvSpPr txBox="1"/>
          <p:nvPr/>
        </p:nvSpPr>
        <p:spPr>
          <a:xfrm flipH="1">
            <a:off x="262918" y="6458585"/>
            <a:ext cx="292459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Right of Return</a:t>
            </a:r>
          </a:p>
        </p:txBody>
      </p:sp>
      <p:sp>
        <p:nvSpPr>
          <p:cNvPr id="25" name="TextBox 24">
            <a:extLst>
              <a:ext uri="{FF2B5EF4-FFF2-40B4-BE49-F238E27FC236}">
                <a16:creationId xmlns:a16="http://schemas.microsoft.com/office/drawing/2014/main" id="{015224CB-FB18-4E7D-8923-197A55A3BD29}"/>
              </a:ext>
            </a:extLst>
          </p:cNvPr>
          <p:cNvSpPr txBox="1"/>
          <p:nvPr/>
        </p:nvSpPr>
        <p:spPr>
          <a:xfrm>
            <a:off x="4091939" y="3406140"/>
            <a:ext cx="3939197"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Jerusalem</a:t>
            </a:r>
          </a:p>
        </p:txBody>
      </p:sp>
      <p:sp>
        <p:nvSpPr>
          <p:cNvPr id="27" name="TextBox 26">
            <a:extLst>
              <a:ext uri="{FF2B5EF4-FFF2-40B4-BE49-F238E27FC236}">
                <a16:creationId xmlns:a16="http://schemas.microsoft.com/office/drawing/2014/main" id="{EBFDF9BF-80CB-4368-A28D-B97DAC94CC52}"/>
              </a:ext>
            </a:extLst>
          </p:cNvPr>
          <p:cNvSpPr txBox="1"/>
          <p:nvPr/>
        </p:nvSpPr>
        <p:spPr>
          <a:xfrm>
            <a:off x="4251960" y="6355715"/>
            <a:ext cx="385132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Statehood/Recognition</a:t>
            </a:r>
          </a:p>
        </p:txBody>
      </p:sp>
      <p:sp>
        <p:nvSpPr>
          <p:cNvPr id="28" name="TextBox 27">
            <a:extLst>
              <a:ext uri="{FF2B5EF4-FFF2-40B4-BE49-F238E27FC236}">
                <a16:creationId xmlns:a16="http://schemas.microsoft.com/office/drawing/2014/main" id="{88C720C0-3BA5-4FA6-AF21-4D47492F70A0}"/>
              </a:ext>
            </a:extLst>
          </p:cNvPr>
          <p:cNvSpPr txBox="1"/>
          <p:nvPr/>
        </p:nvSpPr>
        <p:spPr>
          <a:xfrm>
            <a:off x="9035892" y="3200400"/>
            <a:ext cx="26475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Refugees</a:t>
            </a:r>
          </a:p>
        </p:txBody>
      </p:sp>
      <p:sp>
        <p:nvSpPr>
          <p:cNvPr id="29" name="TextBox 28">
            <a:extLst>
              <a:ext uri="{FF2B5EF4-FFF2-40B4-BE49-F238E27FC236}">
                <a16:creationId xmlns:a16="http://schemas.microsoft.com/office/drawing/2014/main" id="{B1B478C0-1051-41F6-9B31-6F74D9ECFB85}"/>
              </a:ext>
            </a:extLst>
          </p:cNvPr>
          <p:cNvSpPr txBox="1"/>
          <p:nvPr/>
        </p:nvSpPr>
        <p:spPr>
          <a:xfrm flipH="1">
            <a:off x="8981624" y="6187846"/>
            <a:ext cx="2728143"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Security/De-militarization</a:t>
            </a:r>
          </a:p>
        </p:txBody>
      </p:sp>
    </p:spTree>
    <p:extLst>
      <p:ext uri="{BB962C8B-B14F-4D97-AF65-F5344CB8AC3E}">
        <p14:creationId xmlns:p14="http://schemas.microsoft.com/office/powerpoint/2010/main" val="165731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hlinkClick r:id="rId2"/>
            <a:extLst>
              <a:ext uri="{FF2B5EF4-FFF2-40B4-BE49-F238E27FC236}">
                <a16:creationId xmlns:a16="http://schemas.microsoft.com/office/drawing/2014/main" id="{1F8CB72C-4FB2-447D-8D22-30CCC39359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3936" y="643466"/>
            <a:ext cx="6527459" cy="5568739"/>
          </a:xfrm>
          <a:prstGeom prst="rect">
            <a:avLst/>
          </a:prstGeom>
        </p:spPr>
      </p:pic>
      <p:sp>
        <p:nvSpPr>
          <p:cNvPr id="10"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5F131-E40D-425D-8A78-102E2BE5947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4000" b="1" kern="1200" dirty="0">
                <a:solidFill>
                  <a:schemeClr val="bg1"/>
                </a:solidFill>
                <a:effectLst>
                  <a:outerShdw blurRad="38100" dist="38100" dir="2700000" algn="tl">
                    <a:srgbClr val="000000">
                      <a:alpha val="43137"/>
                    </a:srgbClr>
                  </a:outerShdw>
                </a:effectLst>
                <a:latin typeface="Rockwell Extra Bold" panose="02060903040505020403" pitchFamily="18" charset="0"/>
              </a:rPr>
              <a:t>Borders</a:t>
            </a:r>
          </a:p>
        </p:txBody>
      </p:sp>
      <p:sp>
        <p:nvSpPr>
          <p:cNvPr id="3" name="TextBox 2">
            <a:extLst>
              <a:ext uri="{FF2B5EF4-FFF2-40B4-BE49-F238E27FC236}">
                <a16:creationId xmlns:a16="http://schemas.microsoft.com/office/drawing/2014/main" id="{3A80931D-A3EE-4D9E-AD63-0241681E3E8D}"/>
              </a:ext>
            </a:extLst>
          </p:cNvPr>
          <p:cNvSpPr txBox="1"/>
          <p:nvPr/>
        </p:nvSpPr>
        <p:spPr>
          <a:xfrm>
            <a:off x="582930" y="6229350"/>
            <a:ext cx="6057900" cy="369332"/>
          </a:xfrm>
          <a:prstGeom prst="rect">
            <a:avLst/>
          </a:prstGeom>
          <a:noFill/>
        </p:spPr>
        <p:txBody>
          <a:bodyPr wrap="square" rtlCol="0">
            <a:spAutoFit/>
          </a:bodyPr>
          <a:lstStyle/>
          <a:p>
            <a:r>
              <a:rPr lang="en-US" dirty="0"/>
              <a:t>https://www.youtube.com/watch?v=0JjpB6sQoVI&amp;t=23s</a:t>
            </a:r>
          </a:p>
        </p:txBody>
      </p:sp>
    </p:spTree>
    <p:extLst>
      <p:ext uri="{BB962C8B-B14F-4D97-AF65-F5344CB8AC3E}">
        <p14:creationId xmlns:p14="http://schemas.microsoft.com/office/powerpoint/2010/main" val="354946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B984D186-E597-433D-B91F-8AB0D0000E79}"/>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717461-EB25-414E-BD48-8FAAC27A85A6}"/>
              </a:ext>
            </a:extLst>
          </p:cNvPr>
          <p:cNvSpPr>
            <a:spLocks noGrp="1"/>
          </p:cNvSpPr>
          <p:nvPr>
            <p:ph type="title"/>
          </p:nvPr>
        </p:nvSpPr>
        <p:spPr>
          <a:xfrm>
            <a:off x="114285" y="1913950"/>
            <a:ext cx="5410200" cy="1342754"/>
          </a:xfrm>
        </p:spPr>
        <p:txBody>
          <a:bodyPr>
            <a:normAutofit fontScale="90000"/>
          </a:bodyPr>
          <a:lstStyle/>
          <a:p>
            <a:pPr algn="ctr"/>
            <a:r>
              <a:rPr lang="en-US" sz="6000" dirty="0">
                <a:latin typeface="Rockwell Extra Bold" panose="02060903040505020403" pitchFamily="18" charset="0"/>
              </a:rPr>
              <a:t>Settlements</a:t>
            </a:r>
          </a:p>
        </p:txBody>
      </p:sp>
      <p:pic>
        <p:nvPicPr>
          <p:cNvPr id="6" name="Content Placeholder 5">
            <a:extLst>
              <a:ext uri="{FF2B5EF4-FFF2-40B4-BE49-F238E27FC236}">
                <a16:creationId xmlns:a16="http://schemas.microsoft.com/office/drawing/2014/main" id="{44407179-AD94-4754-9CF9-33D3B0A75AA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5708" y="2981326"/>
            <a:ext cx="4377780" cy="3113088"/>
          </a:xfrm>
        </p:spPr>
      </p:pic>
      <p:sp>
        <p:nvSpPr>
          <p:cNvPr id="3" name="TextBox 2">
            <a:extLst>
              <a:ext uri="{FF2B5EF4-FFF2-40B4-BE49-F238E27FC236}">
                <a16:creationId xmlns:a16="http://schemas.microsoft.com/office/drawing/2014/main" id="{98DCCD78-DECF-4960-BD81-266837223EEC}"/>
              </a:ext>
            </a:extLst>
          </p:cNvPr>
          <p:cNvSpPr txBox="1"/>
          <p:nvPr/>
        </p:nvSpPr>
        <p:spPr>
          <a:xfrm>
            <a:off x="548640" y="6457950"/>
            <a:ext cx="7486650" cy="369332"/>
          </a:xfrm>
          <a:prstGeom prst="rect">
            <a:avLst/>
          </a:prstGeom>
          <a:noFill/>
        </p:spPr>
        <p:txBody>
          <a:bodyPr wrap="square" rtlCol="0">
            <a:spAutoFit/>
          </a:bodyPr>
          <a:lstStyle/>
          <a:p>
            <a:r>
              <a:rPr lang="en-US" b="1" dirty="0"/>
              <a:t>https://www.youtube.com/watch?v=E0uLbeQlwjw&amp;t=5s</a:t>
            </a:r>
          </a:p>
        </p:txBody>
      </p:sp>
    </p:spTree>
    <p:extLst>
      <p:ext uri="{BB962C8B-B14F-4D97-AF65-F5344CB8AC3E}">
        <p14:creationId xmlns:p14="http://schemas.microsoft.com/office/powerpoint/2010/main" val="370368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0EFFFE21-13A9-49B3-B74A-BC9BE965523F}"/>
              </a:ext>
            </a:extLst>
          </p:cNvPr>
          <p:cNvPicPr>
            <a:picLocks noChangeAspect="1"/>
          </p:cNvPicPr>
          <p:nvPr/>
        </p:nvPicPr>
        <p:blipFill rotWithShape="1">
          <a:blip r:embed="rId2">
            <a:extLst>
              <a:ext uri="{28A0092B-C50C-407E-A947-70E740481C1C}">
                <a14:useLocalDpi xmlns:a14="http://schemas.microsoft.com/office/drawing/2010/main" val="0"/>
              </a:ext>
            </a:extLst>
          </a:blip>
          <a:srcRect l="23867" r="14183"/>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3DED3C58-2426-464A-BE66-8B97C7BBDD76}"/>
              </a:ext>
            </a:extLst>
          </p:cNvPr>
          <p:cNvSpPr>
            <a:spLocks noGrp="1"/>
          </p:cNvSpPr>
          <p:nvPr>
            <p:ph type="title"/>
          </p:nvPr>
        </p:nvSpPr>
        <p:spPr>
          <a:xfrm>
            <a:off x="648929" y="629266"/>
            <a:ext cx="3651467" cy="1676603"/>
          </a:xfrm>
        </p:spPr>
        <p:txBody>
          <a:bodyPr>
            <a:normAutofit/>
          </a:bodyPr>
          <a:lstStyle/>
          <a:p>
            <a:r>
              <a:rPr lang="en-US" b="1" dirty="0">
                <a:effectLst>
                  <a:outerShdw blurRad="38100" dist="38100" dir="2700000" algn="tl">
                    <a:srgbClr val="000000">
                      <a:alpha val="43137"/>
                    </a:srgbClr>
                  </a:outerShdw>
                </a:effectLst>
              </a:rPr>
              <a:t>Palestinian Refugees</a:t>
            </a:r>
          </a:p>
        </p:txBody>
      </p:sp>
      <p:sp>
        <p:nvSpPr>
          <p:cNvPr id="10" name="Content Placeholder 9"/>
          <p:cNvSpPr>
            <a:spLocks noGrp="1"/>
          </p:cNvSpPr>
          <p:nvPr>
            <p:ph idx="1"/>
          </p:nvPr>
        </p:nvSpPr>
        <p:spPr>
          <a:xfrm>
            <a:off x="648931" y="2438400"/>
            <a:ext cx="3651466" cy="3785419"/>
          </a:xfrm>
        </p:spPr>
        <p:txBody>
          <a:bodyPr>
            <a:normAutofit fontScale="62500" lnSpcReduction="20000"/>
          </a:bodyPr>
          <a:lstStyle/>
          <a:p>
            <a:pPr>
              <a:defRPr/>
            </a:pPr>
            <a:r>
              <a:rPr lang="en-US" sz="2900" dirty="0">
                <a:effectLst>
                  <a:outerShdw blurRad="38100" dist="38100" dir="2700000" algn="tl">
                    <a:srgbClr val="000000">
                      <a:alpha val="43137"/>
                    </a:srgbClr>
                  </a:outerShdw>
                </a:effectLst>
              </a:rPr>
              <a:t>Palestinians claim the “Right of Return” of all Palestinian refugees to their ancestral homes and lands (U.N Resolution 194 (paragraph 11 out of 15) and assign blame and responsibility to Israel.</a:t>
            </a:r>
            <a:br>
              <a:rPr lang="en-US" sz="2900" dirty="0">
                <a:effectLst>
                  <a:outerShdw blurRad="38100" dist="38100" dir="2700000" algn="tl">
                    <a:srgbClr val="000000">
                      <a:alpha val="43137"/>
                    </a:srgbClr>
                  </a:outerShdw>
                </a:effectLst>
              </a:rPr>
            </a:br>
            <a:endParaRPr lang="en-US" sz="2900" dirty="0">
              <a:effectLst>
                <a:outerShdw blurRad="38100" dist="38100" dir="2700000" algn="tl">
                  <a:srgbClr val="000000">
                    <a:alpha val="43137"/>
                  </a:srgbClr>
                </a:outerShdw>
              </a:effectLst>
            </a:endParaRPr>
          </a:p>
          <a:p>
            <a:pPr>
              <a:defRPr/>
            </a:pPr>
            <a:r>
              <a:rPr lang="en-US" sz="2900" dirty="0">
                <a:effectLst>
                  <a:outerShdw blurRad="38100" dist="38100" dir="2700000" algn="tl">
                    <a:srgbClr val="000000">
                      <a:alpha val="43137"/>
                    </a:srgbClr>
                  </a:outerShdw>
                </a:effectLst>
              </a:rPr>
              <a:t>Contrary to Palestinian claims Resolution 194 did not guarantee Palestinians the right of return:</a:t>
            </a:r>
          </a:p>
          <a:p>
            <a:pPr lvl="1">
              <a:defRPr/>
            </a:pPr>
            <a:r>
              <a:rPr lang="en-US" sz="2200" dirty="0">
                <a:effectLst>
                  <a:outerShdw blurRad="38100" dist="38100" dir="2700000" algn="tl">
                    <a:srgbClr val="000000">
                      <a:alpha val="43137"/>
                    </a:srgbClr>
                  </a:outerShdw>
                </a:effectLst>
              </a:rPr>
              <a:t>Willing to live in Peace with their neighbors</a:t>
            </a:r>
          </a:p>
          <a:p>
            <a:pPr lvl="1">
              <a:defRPr/>
            </a:pPr>
            <a:r>
              <a:rPr lang="en-US" sz="2200" dirty="0">
                <a:effectLst>
                  <a:outerShdw blurRad="38100" dist="38100" dir="2700000" algn="tl">
                    <a:srgbClr val="000000">
                      <a:alpha val="43137"/>
                    </a:srgbClr>
                  </a:outerShdw>
                </a:effectLst>
              </a:rPr>
              <a:t>Return at “the earliest practicable date” not 63 years later</a:t>
            </a:r>
          </a:p>
          <a:p>
            <a:pPr lvl="1">
              <a:defRPr/>
            </a:pPr>
            <a:r>
              <a:rPr lang="en-US" sz="2200" dirty="0">
                <a:effectLst>
                  <a:outerShdw blurRad="38100" dist="38100" dir="2700000" algn="tl">
                    <a:srgbClr val="000000">
                      <a:alpha val="43137"/>
                    </a:srgbClr>
                  </a:outerShdw>
                </a:effectLst>
              </a:rPr>
              <a:t>It does not refer only or specifically to Palestinian refugees (what about Jews?) </a:t>
            </a:r>
          </a:p>
          <a:p>
            <a:pPr lvl="1">
              <a:defRPr/>
            </a:pPr>
            <a:r>
              <a:rPr lang="en-US" sz="2200" dirty="0">
                <a:effectLst>
                  <a:outerShdw blurRad="38100" dist="38100" dir="2700000" algn="tl">
                    <a:srgbClr val="000000">
                      <a:alpha val="43137"/>
                    </a:srgbClr>
                  </a:outerShdw>
                </a:effectLst>
              </a:rPr>
              <a:t>It offers alternatives to repatriation. e.g. Resettlement and Rehabilitation </a:t>
            </a:r>
          </a:p>
          <a:p>
            <a:pPr marL="0" indent="0">
              <a:buNone/>
            </a:pPr>
            <a:endParaRPr lang="en-US" sz="1800" dirty="0"/>
          </a:p>
        </p:txBody>
      </p:sp>
      <p:sp>
        <p:nvSpPr>
          <p:cNvPr id="3" name="TextBox 2">
            <a:extLst>
              <a:ext uri="{FF2B5EF4-FFF2-40B4-BE49-F238E27FC236}">
                <a16:creationId xmlns:a16="http://schemas.microsoft.com/office/drawing/2014/main" id="{6B963D01-9CE9-4D2D-B38F-D41BCAC56C0A}"/>
              </a:ext>
            </a:extLst>
          </p:cNvPr>
          <p:cNvSpPr txBox="1"/>
          <p:nvPr/>
        </p:nvSpPr>
        <p:spPr>
          <a:xfrm>
            <a:off x="5109210" y="731520"/>
            <a:ext cx="5463540" cy="369332"/>
          </a:xfrm>
          <a:prstGeom prst="rect">
            <a:avLst/>
          </a:prstGeom>
          <a:noFill/>
        </p:spPr>
        <p:txBody>
          <a:bodyPr wrap="square" rtlCol="0">
            <a:spAutoFit/>
          </a:bodyPr>
          <a:lstStyle/>
          <a:p>
            <a:r>
              <a:rPr lang="en-US" b="1" dirty="0"/>
              <a:t>https://www.youtube.com/watch?v=z2WlJe4mlSY</a:t>
            </a:r>
          </a:p>
        </p:txBody>
      </p:sp>
    </p:spTree>
    <p:extLst>
      <p:ext uri="{BB962C8B-B14F-4D97-AF65-F5344CB8AC3E}">
        <p14:creationId xmlns:p14="http://schemas.microsoft.com/office/powerpoint/2010/main" val="238106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22F94E7-3E38-42C6-8ABA-4F1B13934832}"/>
              </a:ext>
            </a:extLst>
          </p:cNvPr>
          <p:cNvPicPr>
            <a:picLocks noChangeAspect="1"/>
          </p:cNvPicPr>
          <p:nvPr/>
        </p:nvPicPr>
        <p:blipFill rotWithShape="1">
          <a:blip r:embed="rId2">
            <a:extLst>
              <a:ext uri="{28A0092B-C50C-407E-A947-70E740481C1C}">
                <a14:useLocalDpi xmlns:a14="http://schemas.microsoft.com/office/drawing/2010/main" val="0"/>
              </a:ext>
            </a:extLst>
          </a:blip>
          <a:srcRect l="13386" r="13099"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D62933CE-41A5-4334-92D3-94573F9A9182}"/>
              </a:ext>
            </a:extLst>
          </p:cNvPr>
          <p:cNvSpPr>
            <a:spLocks noGrp="1"/>
          </p:cNvSpPr>
          <p:nvPr>
            <p:ph type="title"/>
          </p:nvPr>
        </p:nvSpPr>
        <p:spPr>
          <a:xfrm>
            <a:off x="648929" y="629266"/>
            <a:ext cx="3651467" cy="1676603"/>
          </a:xfrm>
        </p:spPr>
        <p:txBody>
          <a:bodyPr>
            <a:normAutofit/>
          </a:bodyPr>
          <a:lstStyle/>
          <a:p>
            <a:r>
              <a:rPr lang="en-US" b="1" dirty="0">
                <a:effectLst>
                  <a:outerShdw blurRad="38100" dist="38100" dir="2700000" algn="tl">
                    <a:srgbClr val="000000">
                      <a:alpha val="43137"/>
                    </a:srgbClr>
                  </a:outerShdw>
                </a:effectLst>
              </a:rPr>
              <a:t>Palestinian Refugees</a:t>
            </a:r>
          </a:p>
        </p:txBody>
      </p:sp>
      <p:sp>
        <p:nvSpPr>
          <p:cNvPr id="10" name="Content Placeholder 9"/>
          <p:cNvSpPr>
            <a:spLocks noGrp="1"/>
          </p:cNvSpPr>
          <p:nvPr>
            <p:ph idx="1"/>
          </p:nvPr>
        </p:nvSpPr>
        <p:spPr>
          <a:xfrm>
            <a:off x="648931" y="2438400"/>
            <a:ext cx="3651466" cy="3785419"/>
          </a:xfrm>
        </p:spPr>
        <p:txBody>
          <a:bodyPr>
            <a:normAutofit fontScale="92500"/>
          </a:bodyPr>
          <a:lstStyle/>
          <a:p>
            <a:pPr>
              <a:defRPr/>
            </a:pPr>
            <a:r>
              <a:rPr lang="en-US" sz="1800" dirty="0">
                <a:effectLst>
                  <a:outerShdw blurRad="38100" dist="38100" dir="2700000" algn="tl">
                    <a:srgbClr val="000000">
                      <a:alpha val="43137"/>
                    </a:srgbClr>
                  </a:outerShdw>
                </a:effectLst>
              </a:rPr>
              <a:t>The return of all Palestinian refugees to Israel proper is not practical, logical and definitely not attainable…</a:t>
            </a:r>
            <a:br>
              <a:rPr lang="en-US" sz="1800" dirty="0">
                <a:effectLst>
                  <a:outerShdw blurRad="38100" dist="38100" dir="2700000" algn="tl">
                    <a:srgbClr val="000000">
                      <a:alpha val="43137"/>
                    </a:srgbClr>
                  </a:outerShdw>
                </a:effectLst>
              </a:rPr>
            </a:br>
            <a:endParaRPr lang="en-US" sz="1800" dirty="0">
              <a:effectLst>
                <a:outerShdw blurRad="38100" dist="38100" dir="2700000" algn="tl">
                  <a:srgbClr val="000000">
                    <a:alpha val="43137"/>
                  </a:srgbClr>
                </a:outerShdw>
              </a:effectLst>
            </a:endParaRPr>
          </a:p>
          <a:p>
            <a:pPr>
              <a:defRPr/>
            </a:pPr>
            <a:r>
              <a:rPr lang="en-US" sz="1800" dirty="0">
                <a:effectLst>
                  <a:outerShdw blurRad="38100" dist="38100" dir="2700000" algn="tl">
                    <a:srgbClr val="000000">
                      <a:alpha val="43137"/>
                    </a:srgbClr>
                  </a:outerShdw>
                </a:effectLst>
              </a:rPr>
              <a:t>Who says so? </a:t>
            </a:r>
            <a:br>
              <a:rPr lang="en-US" sz="1800" dirty="0">
                <a:effectLst>
                  <a:outerShdw blurRad="38100" dist="38100" dir="2700000" algn="tl">
                    <a:srgbClr val="000000">
                      <a:alpha val="43137"/>
                    </a:srgbClr>
                  </a:outerShdw>
                </a:effectLst>
              </a:rPr>
            </a:br>
            <a:br>
              <a:rPr lang="en-US" sz="1800" dirty="0">
                <a:effectLst>
                  <a:outerShdw blurRad="38100" dist="38100" dir="2700000" algn="tl">
                    <a:srgbClr val="000000">
                      <a:alpha val="43137"/>
                    </a:srgbClr>
                  </a:outerShdw>
                </a:effectLst>
              </a:rPr>
            </a:br>
            <a:r>
              <a:rPr lang="en-US" sz="1800" dirty="0">
                <a:effectLst>
                  <a:outerShdw blurRad="38100" dist="38100" dir="2700000" algn="tl">
                    <a:srgbClr val="C0C0C0"/>
                  </a:outerShdw>
                </a:effectLst>
              </a:rPr>
              <a:t>“The return of even 1 million refugees would mean "the end of Israel" and does not seem practical. It would be “illogical” to ask Israel to absorb 5 million refugees as part of a final peace deal.” </a:t>
            </a:r>
          </a:p>
          <a:p>
            <a:pPr>
              <a:buFontTx/>
              <a:buNone/>
              <a:defRPr/>
            </a:pPr>
            <a:r>
              <a:rPr lang="en-US" sz="1200" dirty="0">
                <a:effectLst>
                  <a:outerShdw blurRad="38100" dist="38100" dir="2700000" algn="tl">
                    <a:srgbClr val="C0C0C0"/>
                  </a:outerShdw>
                </a:effectLst>
              </a:rPr>
              <a:t>	</a:t>
            </a:r>
            <a:br>
              <a:rPr lang="en-US" sz="1200" dirty="0">
                <a:effectLst>
                  <a:outerShdw blurRad="38100" dist="38100" dir="2700000" algn="tl">
                    <a:srgbClr val="C0C0C0"/>
                  </a:outerShdw>
                </a:effectLst>
              </a:rPr>
            </a:br>
            <a:r>
              <a:rPr lang="en-US" sz="1200" b="1" dirty="0">
                <a:solidFill>
                  <a:schemeClr val="accent2"/>
                </a:solidFill>
                <a:effectLst>
                  <a:outerShdw blurRad="38100" dist="38100" dir="2700000" algn="tl">
                    <a:srgbClr val="C0C0C0"/>
                  </a:outerShdw>
                </a:effectLst>
              </a:rPr>
              <a:t>Mahmoud Abbas</a:t>
            </a:r>
            <a:r>
              <a:rPr lang="en-US" sz="1200" b="1" dirty="0">
                <a:solidFill>
                  <a:schemeClr val="accent2"/>
                </a:solidFill>
              </a:rPr>
              <a:t>, </a:t>
            </a:r>
            <a:r>
              <a:rPr lang="en-US" sz="1200" b="1" dirty="0">
                <a:solidFill>
                  <a:schemeClr val="accent2"/>
                </a:solidFill>
                <a:effectLst>
                  <a:outerShdw blurRad="38100" dist="38100" dir="2700000" algn="tl">
                    <a:srgbClr val="C0C0C0"/>
                  </a:outerShdw>
                </a:effectLst>
              </a:rPr>
              <a:t>President, Palestinian Authority November 2008 (source Al Jazeera)</a:t>
            </a:r>
            <a:endParaRPr lang="en-US" sz="1800" dirty="0">
              <a:effectLst>
                <a:outerShdw blurRad="38100" dist="38100" dir="2700000" algn="tl">
                  <a:srgbClr val="000000">
                    <a:alpha val="43137"/>
                  </a:srgbClr>
                </a:outerShdw>
              </a:effectLst>
            </a:endParaRPr>
          </a:p>
          <a:p>
            <a:pPr marL="0" indent="0">
              <a:buNone/>
            </a:pPr>
            <a:endParaRPr lang="en-US" sz="1800" dirty="0"/>
          </a:p>
        </p:txBody>
      </p:sp>
    </p:spTree>
    <p:extLst>
      <p:ext uri="{BB962C8B-B14F-4D97-AF65-F5344CB8AC3E}">
        <p14:creationId xmlns:p14="http://schemas.microsoft.com/office/powerpoint/2010/main" val="189376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C0A2F5F3-0056-45A7-970D-4E664D5C4461}"/>
              </a:ext>
            </a:extLst>
          </p:cNvPr>
          <p:cNvPicPr>
            <a:picLocks noChangeAspect="1"/>
          </p:cNvPicPr>
          <p:nvPr/>
        </p:nvPicPr>
        <p:blipFill rotWithShape="1">
          <a:blip r:embed="rId2">
            <a:extLst>
              <a:ext uri="{28A0092B-C50C-407E-A947-70E740481C1C}">
                <a14:useLocalDpi xmlns:a14="http://schemas.microsoft.com/office/drawing/2010/main" val="0"/>
              </a:ext>
            </a:extLst>
          </a:blip>
          <a:srcRect l="19603" r="-1"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4A72D232-B5B7-4194-8917-8EA7A910D9A2}"/>
              </a:ext>
            </a:extLst>
          </p:cNvPr>
          <p:cNvSpPr>
            <a:spLocks noGrp="1"/>
          </p:cNvSpPr>
          <p:nvPr>
            <p:ph type="title"/>
          </p:nvPr>
        </p:nvSpPr>
        <p:spPr>
          <a:xfrm>
            <a:off x="648929" y="629266"/>
            <a:ext cx="3651467" cy="1676603"/>
          </a:xfrm>
        </p:spPr>
        <p:txBody>
          <a:bodyPr>
            <a:normAutofit/>
          </a:bodyPr>
          <a:lstStyle/>
          <a:p>
            <a:r>
              <a:rPr lang="en-US" b="1" dirty="0">
                <a:effectLst>
                  <a:outerShdw blurRad="38100" dist="38100" dir="2700000" algn="tl">
                    <a:srgbClr val="000000">
                      <a:alpha val="43137"/>
                    </a:srgbClr>
                  </a:outerShdw>
                </a:effectLst>
              </a:rPr>
              <a:t>Palestinian Refugees</a:t>
            </a:r>
          </a:p>
        </p:txBody>
      </p:sp>
      <p:sp>
        <p:nvSpPr>
          <p:cNvPr id="14" name="Content Placeholder 13"/>
          <p:cNvSpPr>
            <a:spLocks noGrp="1"/>
          </p:cNvSpPr>
          <p:nvPr>
            <p:ph idx="1"/>
          </p:nvPr>
        </p:nvSpPr>
        <p:spPr>
          <a:xfrm>
            <a:off x="648931" y="2438400"/>
            <a:ext cx="3651466" cy="3785419"/>
          </a:xfrm>
        </p:spPr>
        <p:txBody>
          <a:bodyPr>
            <a:normAutofit lnSpcReduction="10000"/>
          </a:bodyPr>
          <a:lstStyle/>
          <a:p>
            <a:pPr>
              <a:defRPr/>
            </a:pPr>
            <a:r>
              <a:rPr lang="en-US" sz="1800" dirty="0">
                <a:effectLst>
                  <a:outerShdw blurRad="38100" dist="38100" dir="2700000" algn="tl">
                    <a:srgbClr val="C0C0C0"/>
                  </a:outerShdw>
                </a:effectLst>
              </a:rPr>
              <a:t>The conditions of the refugees in the camps are appalling, and their resettlement is a human right obligation of the international community.</a:t>
            </a:r>
            <a:br>
              <a:rPr lang="en-US" sz="1800" dirty="0"/>
            </a:br>
            <a:endParaRPr lang="en-US" sz="1800" dirty="0"/>
          </a:p>
          <a:p>
            <a:pPr>
              <a:defRPr/>
            </a:pPr>
            <a:r>
              <a:rPr lang="en-US" sz="1800" dirty="0">
                <a:effectLst>
                  <a:outerShdw blurRad="38100" dist="38100" dir="2700000" algn="tl">
                    <a:srgbClr val="C0C0C0"/>
                  </a:outerShdw>
                </a:effectLst>
              </a:rPr>
              <a:t>Resettling the Palestinians Refugees in the Palestinian State as part of a comprehensive peace in the Middle East is the only solution. </a:t>
            </a:r>
            <a:br>
              <a:rPr lang="en-US" sz="1800" dirty="0">
                <a:effectLst>
                  <a:outerShdw blurRad="38100" dist="38100" dir="2700000" algn="tl">
                    <a:srgbClr val="C0C0C0"/>
                  </a:outerShdw>
                </a:effectLst>
              </a:rPr>
            </a:br>
            <a:endParaRPr lang="en-US" sz="1800" dirty="0">
              <a:effectLst>
                <a:outerShdw blurRad="38100" dist="38100" dir="2700000" algn="tl">
                  <a:srgbClr val="C0C0C0"/>
                </a:outerShdw>
              </a:effectLst>
            </a:endParaRPr>
          </a:p>
          <a:p>
            <a:pPr>
              <a:defRPr/>
            </a:pPr>
            <a:r>
              <a:rPr lang="en-US" sz="1800" dirty="0">
                <a:effectLst>
                  <a:outerShdw blurRad="38100" dist="38100" dir="2700000" algn="tl">
                    <a:srgbClr val="C0C0C0"/>
                  </a:outerShdw>
                </a:effectLst>
              </a:rPr>
              <a:t>A joint responsibility of all countries of the Middle East including Israel.</a:t>
            </a:r>
            <a:r>
              <a:rPr lang="en-US" sz="1800" dirty="0"/>
              <a:t> </a:t>
            </a:r>
            <a:endParaRPr lang="en-US" sz="1800" dirty="0">
              <a:effectLst>
                <a:outerShdw blurRad="38100" dist="38100" dir="2700000" algn="tl">
                  <a:srgbClr val="C0C0C0"/>
                </a:outerShdw>
              </a:effectLst>
            </a:endParaRPr>
          </a:p>
          <a:p>
            <a:pPr marL="0" indent="0">
              <a:buNone/>
            </a:pPr>
            <a:endParaRPr lang="en-US" sz="1800" dirty="0"/>
          </a:p>
        </p:txBody>
      </p:sp>
    </p:spTree>
    <p:extLst>
      <p:ext uri="{BB962C8B-B14F-4D97-AF65-F5344CB8AC3E}">
        <p14:creationId xmlns:p14="http://schemas.microsoft.com/office/powerpoint/2010/main" val="20644801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TotalTime>
  <Words>299</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Footlight MT Light</vt:lpstr>
      <vt:lpstr>Rockwell Extra Bold</vt:lpstr>
      <vt:lpstr>Wingdings</vt:lpstr>
      <vt:lpstr>Office Theme</vt:lpstr>
      <vt:lpstr>PowerPoint Presentation</vt:lpstr>
      <vt:lpstr>PowerPoint Presentation</vt:lpstr>
      <vt:lpstr>PowerPoint Presentation</vt:lpstr>
      <vt:lpstr>The Thorny Issues </vt:lpstr>
      <vt:lpstr>Borders</vt:lpstr>
      <vt:lpstr>Settlements</vt:lpstr>
      <vt:lpstr>Palestinian Refugees</vt:lpstr>
      <vt:lpstr>Palestinian Refugees</vt:lpstr>
      <vt:lpstr>Palestinian Refugees</vt:lpstr>
      <vt:lpstr>Refugee Camps</vt:lpstr>
      <vt:lpstr>Security</vt:lpstr>
      <vt:lpstr>Jerusalem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Amnon Zohar</dc:creator>
  <cp:lastModifiedBy>amnon zohar</cp:lastModifiedBy>
  <cp:revision>105</cp:revision>
  <dcterms:created xsi:type="dcterms:W3CDTF">2017-12-14T21:00:06Z</dcterms:created>
  <dcterms:modified xsi:type="dcterms:W3CDTF">2018-02-26T14:08:30Z</dcterms:modified>
</cp:coreProperties>
</file>